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notesMasterIdLst>
    <p:notesMasterId r:id="rId30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1A9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31"/>
    <p:restoredTop sz="71694" autoAdjust="0"/>
  </p:normalViewPr>
  <p:slideViewPr>
    <p:cSldViewPr snapToGrid="0">
      <p:cViewPr varScale="1">
        <p:scale>
          <a:sx n="83" d="100"/>
          <a:sy n="83" d="100"/>
        </p:scale>
        <p:origin x="13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AD89A-DE75-490E-B3B8-DA645685EB5B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2648F-4152-4278-B136-F77E8E2B3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2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https://www.vturesource.com/vtu-syllabus/CS/2018/8/18CS81</a:t>
            </a:r>
          </a:p>
          <a:p>
            <a:r>
              <a:rPr lang="en-US" dirty="0"/>
              <a:t>AWS : IoT Device Simulator  https://aws.amazon.com/solutions/implementations/iot-device-simulator/?did=sl_card&amp;trk=sl_card</a:t>
            </a:r>
          </a:p>
          <a:p>
            <a:r>
              <a:rPr lang="en-US" dirty="0"/>
              <a:t>https://aws.amazon.com/s3/</a:t>
            </a:r>
          </a:p>
          <a:p>
            <a:endParaRPr lang="en-US" dirty="0"/>
          </a:p>
          <a:p>
            <a:r>
              <a:rPr lang="en-US" dirty="0"/>
              <a:t>https://www.vturesource.com/vtu-syllabus/CS/2018/8/18CS81</a:t>
            </a:r>
          </a:p>
          <a:p>
            <a:endParaRPr lang="en-US" dirty="0"/>
          </a:p>
          <a:p>
            <a:r>
              <a:rPr lang="en-US" dirty="0"/>
              <a:t>https://www.simplilearn.com/pgp-full-stack-web-development-certification-training-course?utm_campaign=Skillup-IOT-6mBO2vqLv38&amp;utm_medium=Comments&amp;utm_source=youtube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81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10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419462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12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84152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13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213806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14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87885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15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047038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16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755606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17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1314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18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547732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19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886637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20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69443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PDS</a:t>
            </a:r>
          </a:p>
          <a:p>
            <a:r>
              <a:rPr lang="en-US" dirty="0" smtClean="0"/>
              <a:t>https://github.com/creinders/ClusteringAlgorithmsFromScratch</a:t>
            </a:r>
          </a:p>
          <a:p>
            <a:r>
              <a:rPr lang="en-US" dirty="0" smtClean="0"/>
              <a:t>https://github.com/pb111/K-Means-Clustering-Project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2648F-4152-4278-B136-F77E8E2B33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7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21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7228883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22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408303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23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588583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24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53423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25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16911790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26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248263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27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02366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65CDD198-0B25-41FA-B2D0-3C5E3DC4F4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7B0C0617-0CDE-4CDF-B7E6-D660942520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D6188EC5-0335-44F8-9D92-E8CE52BED7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DB9E2D0-50D5-468B-8777-7CB366CC4323}" type="slidenum">
              <a:rPr lang="id-ID" altLang="id-ID" smtClean="0"/>
              <a:pPr>
                <a:spcBef>
                  <a:spcPct val="0"/>
                </a:spcBef>
              </a:pPr>
              <a:t>3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02259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4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419141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 dirty="0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5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200416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6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871802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7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462704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8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3059764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>
            <a:extLst>
              <a:ext uri="{FF2B5EF4-FFF2-40B4-BE49-F238E27FC236}">
                <a16:creationId xmlns:a16="http://schemas.microsoft.com/office/drawing/2014/main" id="{B908D7BB-F3AB-4685-889E-160EA90E059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>
            <a:extLst>
              <a:ext uri="{FF2B5EF4-FFF2-40B4-BE49-F238E27FC236}">
                <a16:creationId xmlns:a16="http://schemas.microsoft.com/office/drawing/2014/main" id="{DB5E6710-B6A1-4F95-A063-BB53682D41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id-ID" altLang="id-ID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351533F1-3C80-46B9-9892-269F413426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10B4FB-166A-4F0D-BF7B-A54D5BB97998}" type="slidenum">
              <a:rPr lang="id-ID" altLang="id-ID" smtClean="0"/>
              <a:pPr>
                <a:spcBef>
                  <a:spcPct val="0"/>
                </a:spcBef>
              </a:pPr>
              <a:t>9</a:t>
            </a:fld>
            <a:endParaRPr lang="id-ID" altLang="id-ID"/>
          </a:p>
        </p:txBody>
      </p:sp>
    </p:spTree>
    <p:extLst>
      <p:ext uri="{BB962C8B-B14F-4D97-AF65-F5344CB8AC3E}">
        <p14:creationId xmlns:p14="http://schemas.microsoft.com/office/powerpoint/2010/main" val="22101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20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548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8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7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28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87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0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5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8/29/2024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787E-D6B3-8B0D-9456-5D2BA79AB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180" y="3987071"/>
            <a:ext cx="5184061" cy="6816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</a:pPr>
            <a:r>
              <a:rPr lang="en" sz="4000" dirty="0"/>
              <a:t>Internet of Things</a:t>
            </a:r>
            <a:endParaRPr lang="en-US" sz="22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58C97-DA2F-8866-47CC-CDF4077BB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9717" y="4619069"/>
            <a:ext cx="5676901" cy="1061184"/>
          </a:xfrm>
        </p:spPr>
        <p:txBody>
          <a:bodyPr>
            <a:normAutofit/>
          </a:bodyPr>
          <a:lstStyle/>
          <a:p>
            <a:r>
              <a:rPr lang="en-US" sz="1600" dirty="0" smtClean="0"/>
              <a:t>PDS</a:t>
            </a:r>
            <a:endParaRPr lang="en-US" sz="1600" dirty="0"/>
          </a:p>
        </p:txBody>
      </p:sp>
      <p:pic>
        <p:nvPicPr>
          <p:cNvPr id="48" name="Picture 47" descr="White structure">
            <a:extLst>
              <a:ext uri="{FF2B5EF4-FFF2-40B4-BE49-F238E27FC236}">
                <a16:creationId xmlns:a16="http://schemas.microsoft.com/office/drawing/2014/main" id="{E0652CF5-4E0B-F89D-4D88-A13BE5A6A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" r="25990" b="3"/>
          <a:stretch/>
        </p:blipFill>
        <p:spPr>
          <a:xfrm>
            <a:off x="-1" y="1371600"/>
            <a:ext cx="4076699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6FD42-6AB7-9431-FDD4-769D8098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361" y="330959"/>
            <a:ext cx="4640189" cy="329714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AABCB87-2ECC-4C03-B5BB-6EE11C8A4485}"/>
              </a:ext>
            </a:extLst>
          </p:cNvPr>
          <p:cNvGrpSpPr/>
          <p:nvPr/>
        </p:nvGrpSpPr>
        <p:grpSpPr>
          <a:xfrm>
            <a:off x="346874" y="2470551"/>
            <a:ext cx="3064025" cy="1516520"/>
            <a:chOff x="4853562" y="1589418"/>
            <a:chExt cx="2609520" cy="1291565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3546B24-FABC-4B2A-A80F-B03654D56A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1">
                <a:solidFill>
                  <a:schemeClr val="tx1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2E1A011-CDEA-4BBC-B725-C88AF5464891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BC7BC-BF58-402E-9A69-AA9226DE7CAA}"/>
              </a:ext>
            </a:extLst>
          </p:cNvPr>
          <p:cNvGrpSpPr/>
          <p:nvPr/>
        </p:nvGrpSpPr>
        <p:grpSpPr>
          <a:xfrm>
            <a:off x="1518026" y="3132053"/>
            <a:ext cx="1334145" cy="620384"/>
            <a:chOff x="7729280" y="2195997"/>
            <a:chExt cx="2143740" cy="996849"/>
          </a:xfrm>
          <a:solidFill>
            <a:schemeClr val="accent6"/>
          </a:solidFill>
        </p:grpSpPr>
        <p:sp>
          <p:nvSpPr>
            <p:cNvPr id="13" name="Freeform: Shape 66">
              <a:extLst>
                <a:ext uri="{FF2B5EF4-FFF2-40B4-BE49-F238E27FC236}">
                  <a16:creationId xmlns:a16="http://schemas.microsoft.com/office/drawing/2014/main" id="{2A081543-B9FF-49B1-8EEF-ABDF5438EDCD}"/>
                </a:ext>
              </a:extLst>
            </p:cNvPr>
            <p:cNvSpPr/>
            <p:nvPr/>
          </p:nvSpPr>
          <p:spPr>
            <a:xfrm>
              <a:off x="7729280" y="2195997"/>
              <a:ext cx="2143740" cy="996849"/>
            </a:xfrm>
            <a:custGeom>
              <a:avLst/>
              <a:gdLst/>
              <a:ahLst/>
              <a:cxnLst/>
              <a:rect l="l" t="t" r="r" b="b"/>
              <a:pathLst>
                <a:path w="1862733" h="866179">
                  <a:moveTo>
                    <a:pt x="794147" y="204787"/>
                  </a:moveTo>
                  <a:cubicBezTo>
                    <a:pt x="745605" y="204787"/>
                    <a:pt x="701637" y="218416"/>
                    <a:pt x="662244" y="245673"/>
                  </a:cubicBezTo>
                  <a:cubicBezTo>
                    <a:pt x="622851" y="272930"/>
                    <a:pt x="594798" y="309240"/>
                    <a:pt x="578086" y="354601"/>
                  </a:cubicBezTo>
                  <a:cubicBezTo>
                    <a:pt x="568536" y="380467"/>
                    <a:pt x="563761" y="406729"/>
                    <a:pt x="563761" y="433387"/>
                  </a:cubicBezTo>
                  <a:cubicBezTo>
                    <a:pt x="563761" y="488299"/>
                    <a:pt x="582064" y="537440"/>
                    <a:pt x="618670" y="580811"/>
                  </a:cubicBezTo>
                  <a:cubicBezTo>
                    <a:pt x="664031" y="634532"/>
                    <a:pt x="722524" y="661392"/>
                    <a:pt x="794147" y="661392"/>
                  </a:cubicBezTo>
                  <a:cubicBezTo>
                    <a:pt x="865771" y="661392"/>
                    <a:pt x="924462" y="634733"/>
                    <a:pt x="970220" y="581415"/>
                  </a:cubicBezTo>
                  <a:cubicBezTo>
                    <a:pt x="1006826" y="538838"/>
                    <a:pt x="1025128" y="489496"/>
                    <a:pt x="1025128" y="433387"/>
                  </a:cubicBezTo>
                  <a:cubicBezTo>
                    <a:pt x="1025128" y="376088"/>
                    <a:pt x="1006826" y="326547"/>
                    <a:pt x="970220" y="284764"/>
                  </a:cubicBezTo>
                  <a:cubicBezTo>
                    <a:pt x="923265" y="231446"/>
                    <a:pt x="864574" y="204787"/>
                    <a:pt x="794147" y="204787"/>
                  </a:cubicBezTo>
                  <a:close/>
                  <a:moveTo>
                    <a:pt x="1304330" y="24408"/>
                  </a:moveTo>
                  <a:lnTo>
                    <a:pt x="1862733" y="24408"/>
                  </a:lnTo>
                  <a:lnTo>
                    <a:pt x="1862733" y="200620"/>
                  </a:lnTo>
                  <a:lnTo>
                    <a:pt x="1687711" y="200620"/>
                  </a:lnTo>
                  <a:lnTo>
                    <a:pt x="1687711" y="837009"/>
                  </a:lnTo>
                  <a:lnTo>
                    <a:pt x="1476375" y="837009"/>
                  </a:lnTo>
                  <a:lnTo>
                    <a:pt x="1476375" y="200620"/>
                  </a:lnTo>
                  <a:lnTo>
                    <a:pt x="1304330" y="200620"/>
                  </a:lnTo>
                  <a:close/>
                  <a:moveTo>
                    <a:pt x="0" y="24408"/>
                  </a:moveTo>
                  <a:lnTo>
                    <a:pt x="211336" y="24408"/>
                  </a:lnTo>
                  <a:lnTo>
                    <a:pt x="211336" y="837009"/>
                  </a:lnTo>
                  <a:lnTo>
                    <a:pt x="0" y="837009"/>
                  </a:lnTo>
                  <a:close/>
                  <a:moveTo>
                    <a:pt x="794147" y="0"/>
                  </a:moveTo>
                  <a:cubicBezTo>
                    <a:pt x="937022" y="0"/>
                    <a:pt x="1050330" y="47426"/>
                    <a:pt x="1134071" y="142280"/>
                  </a:cubicBezTo>
                  <a:cubicBezTo>
                    <a:pt x="1207493" y="225623"/>
                    <a:pt x="1244204" y="322659"/>
                    <a:pt x="1244204" y="433387"/>
                  </a:cubicBezTo>
                  <a:cubicBezTo>
                    <a:pt x="1244204" y="543719"/>
                    <a:pt x="1207493" y="640556"/>
                    <a:pt x="1134071" y="723900"/>
                  </a:cubicBezTo>
                  <a:cubicBezTo>
                    <a:pt x="1050330" y="818753"/>
                    <a:pt x="937022" y="866179"/>
                    <a:pt x="794147" y="866179"/>
                  </a:cubicBezTo>
                  <a:cubicBezTo>
                    <a:pt x="651669" y="866179"/>
                    <a:pt x="538560" y="818753"/>
                    <a:pt x="454819" y="723900"/>
                  </a:cubicBezTo>
                  <a:cubicBezTo>
                    <a:pt x="381397" y="640556"/>
                    <a:pt x="344686" y="543719"/>
                    <a:pt x="344686" y="433387"/>
                  </a:cubicBezTo>
                  <a:cubicBezTo>
                    <a:pt x="344686" y="382984"/>
                    <a:pt x="354608" y="331291"/>
                    <a:pt x="374452" y="278308"/>
                  </a:cubicBezTo>
                  <a:cubicBezTo>
                    <a:pt x="394296" y="225326"/>
                    <a:pt x="420886" y="179983"/>
                    <a:pt x="454224" y="142280"/>
                  </a:cubicBezTo>
                  <a:cubicBezTo>
                    <a:pt x="537964" y="47426"/>
                    <a:pt x="651272" y="0"/>
                    <a:pt x="79414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 dirty="0"/>
            </a:p>
          </p:txBody>
        </p:sp>
        <p:sp>
          <p:nvSpPr>
            <p:cNvPr id="14" name="Freeform: Shape 67">
              <a:extLst>
                <a:ext uri="{FF2B5EF4-FFF2-40B4-BE49-F238E27FC236}">
                  <a16:creationId xmlns:a16="http://schemas.microsoft.com/office/drawing/2014/main" id="{275D1FAA-C13F-4A6B-BA37-7704CFB7ADCD}"/>
                </a:ext>
              </a:extLst>
            </p:cNvPr>
            <p:cNvSpPr/>
            <p:nvPr/>
          </p:nvSpPr>
          <p:spPr>
            <a:xfrm>
              <a:off x="8421007" y="2543552"/>
              <a:ext cx="443936" cy="32680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235850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971591"/>
            <a:ext cx="8420100" cy="933409"/>
          </a:xfrm>
        </p:spPr>
        <p:txBody>
          <a:bodyPr>
            <a:normAutofit fontScale="90000"/>
          </a:bodyPr>
          <a:lstStyle/>
          <a:p>
            <a:pPr>
              <a:spcBef>
                <a:spcPct val="50000"/>
              </a:spcBef>
            </a:pP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SIMILARITY AND DISSIMILARITY BETWEEN OBJECTS</a:t>
            </a:r>
            <a:endParaRPr lang="id-ID" altLang="id-ID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D00B3-1D0B-4E09-8CFB-CFE8133079AC}"/>
              </a:ext>
            </a:extLst>
          </p:cNvPr>
          <p:cNvSpPr txBox="1"/>
          <p:nvPr/>
        </p:nvSpPr>
        <p:spPr>
          <a:xfrm>
            <a:off x="2438400" y="2438400"/>
            <a:ext cx="784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Jika</a:t>
            </a:r>
            <a:r>
              <a:rPr lang="en-US" sz="2000" dirty="0"/>
              <a:t> q=2,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diukur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Euclidean distance</a:t>
            </a:r>
            <a:endParaRPr lang="id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6B533-7AEE-4A02-8F04-429AEA65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1" y="2953279"/>
            <a:ext cx="5715753" cy="7757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653BC3-CF58-4EFA-AA74-1C31245A3CBE}"/>
                  </a:ext>
                </a:extLst>
              </p:cNvPr>
              <p:cNvSpPr txBox="1"/>
              <p:nvPr/>
            </p:nvSpPr>
            <p:spPr>
              <a:xfrm>
                <a:off x="2438400" y="4038601"/>
                <a:ext cx="51054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Arial" panose="020B0604020202020204" pitchFamily="34" charset="0"/>
                  </a:rPr>
                  <a:t>d(</a:t>
                </a:r>
                <a:r>
                  <a:rPr lang="en-US" sz="2000" dirty="0" err="1">
                    <a:cs typeface="Arial" panose="020B0604020202020204" pitchFamily="34" charset="0"/>
                  </a:rPr>
                  <a:t>i,j</a:t>
                </a:r>
                <a:r>
                  <a:rPr lang="en-US" sz="2000" dirty="0">
                    <a:cs typeface="Arial" panose="020B060402020202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00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Arial" panose="020B0604020202020204" pitchFamily="34" charset="0"/>
                  </a:rPr>
                  <a:t>d(</a:t>
                </a:r>
                <a:r>
                  <a:rPr lang="en-US" sz="2000" dirty="0" err="1">
                    <a:cs typeface="Arial" panose="020B0604020202020204" pitchFamily="34" charset="0"/>
                  </a:rPr>
                  <a:t>i,j</a:t>
                </a:r>
                <a:r>
                  <a:rPr lang="en-US" sz="2000" dirty="0">
                    <a:cs typeface="Arial" panose="020B0604020202020204" pitchFamily="34" charset="0"/>
                  </a:rPr>
                  <a:t>)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cs typeface="Arial" panose="020B0604020202020204" pitchFamily="34" charset="0"/>
                  </a:rPr>
                  <a:t>d(</a:t>
                </a:r>
                <a:r>
                  <a:rPr lang="en-US" sz="2000" dirty="0" err="1">
                    <a:cs typeface="Arial" panose="020B0604020202020204" pitchFamily="34" charset="0"/>
                  </a:rPr>
                  <a:t>i,j</a:t>
                </a:r>
                <a:r>
                  <a:rPr lang="en-US" sz="2000" dirty="0">
                    <a:cs typeface="Arial" panose="020B0604020202020204" pitchFamily="34" charset="0"/>
                  </a:rPr>
                  <a:t>)=d(</a:t>
                </a:r>
                <a:r>
                  <a:rPr lang="en-US" sz="2000" dirty="0" err="1">
                    <a:cs typeface="Arial" panose="020B0604020202020204" pitchFamily="34" charset="0"/>
                  </a:rPr>
                  <a:t>j,i</a:t>
                </a:r>
                <a:r>
                  <a:rPr lang="en-US" sz="2000" dirty="0">
                    <a:cs typeface="Arial" panose="020B0604020202020204" pitchFamily="34" charset="0"/>
                  </a:rPr>
                  <a:t>)</a:t>
                </a:r>
                <a:endParaRPr lang="id-ID" sz="20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653BC3-CF58-4EFA-AA74-1C31245A3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038601"/>
                <a:ext cx="5105400" cy="1015663"/>
              </a:xfrm>
              <a:prstGeom prst="rect">
                <a:avLst/>
              </a:prstGeom>
              <a:blipFill>
                <a:blip r:embed="rId4"/>
                <a:stretch>
                  <a:fillRect l="-1074" t="-3614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50707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BF33-7DBC-441E-8443-2AA833ED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90600"/>
            <a:ext cx="8229600" cy="1143000"/>
          </a:xfrm>
        </p:spPr>
        <p:txBody>
          <a:bodyPr/>
          <a:lstStyle/>
          <a:p>
            <a:r>
              <a:rPr lang="en-US" dirty="0"/>
              <a:t>ALGORITMA CLUSTERING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7FB6-AA51-4A6E-A520-AA5ED0FF4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667002"/>
            <a:ext cx="8077200" cy="4190999"/>
          </a:xfrm>
        </p:spPr>
        <p:txBody>
          <a:bodyPr/>
          <a:lstStyle/>
          <a:p>
            <a:r>
              <a:rPr lang="en-US" b="1" i="1" u="sng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  <a:p>
            <a:r>
              <a:rPr lang="en-US" b="1" i="1" u="sng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K-Medoids</a:t>
            </a:r>
          </a:p>
          <a:p>
            <a:r>
              <a:rPr lang="en-US" b="1" i="1" u="sng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/>
              <a:t/>
            </a:r>
            <a:br>
              <a:rPr lang="id-ID" dirty="0"/>
            </a:b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4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i="1" dirty="0"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A6863-589E-4E5B-B8AE-E3F51688B77C}"/>
              </a:ext>
            </a:extLst>
          </p:cNvPr>
          <p:cNvSpPr txBox="1"/>
          <p:nvPr/>
        </p:nvSpPr>
        <p:spPr>
          <a:xfrm>
            <a:off x="2133600" y="1600201"/>
            <a:ext cx="81724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 err="1"/>
              <a:t>Pendekatan</a:t>
            </a:r>
            <a:r>
              <a:rPr lang="en-US" sz="2000" dirty="0"/>
              <a:t> </a:t>
            </a:r>
            <a:r>
              <a:rPr lang="en-US" sz="2000" i="1" dirty="0"/>
              <a:t>partitional clustering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 err="1"/>
              <a:t>Setiap</a:t>
            </a:r>
            <a:r>
              <a:rPr lang="en-US" sz="2000" dirty="0"/>
              <a:t> cluster </a:t>
            </a:r>
            <a:r>
              <a:rPr lang="en-US" sz="2000" dirty="0" err="1"/>
              <a:t>diasosiasikan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sentroid</a:t>
            </a: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titik</a:t>
            </a:r>
            <a:r>
              <a:rPr lang="en-US" sz="2000" dirty="0"/>
              <a:t> di </a:t>
            </a:r>
            <a:r>
              <a:rPr lang="en-US" sz="2000" dirty="0" err="1"/>
              <a:t>tandai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i="1" dirty="0"/>
              <a:t>cluster 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sentroid</a:t>
            </a:r>
            <a:r>
              <a:rPr lang="en-US" sz="2000" dirty="0"/>
              <a:t> </a:t>
            </a:r>
            <a:r>
              <a:rPr lang="en-US" sz="2000" dirty="0" err="1"/>
              <a:t>terdekat</a:t>
            </a: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/>
              <a:t>K </a:t>
            </a:r>
            <a:r>
              <a:rPr lang="en-US" sz="2000" dirty="0" err="1"/>
              <a:t>menandakan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cluster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terbentuk</a:t>
            </a: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 err="1"/>
              <a:t>Algoritma</a:t>
            </a:r>
            <a:r>
              <a:rPr lang="en-US" sz="2000" dirty="0"/>
              <a:t> </a:t>
            </a:r>
            <a:r>
              <a:rPr lang="en-US" sz="2000" i="1" dirty="0"/>
              <a:t>Clustering: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cluster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centroid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random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rumus</a:t>
            </a:r>
            <a:r>
              <a:rPr lang="en-US" sz="2000" dirty="0"/>
              <a:t> rata-rata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Menghitung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</a:t>
            </a:r>
            <a:r>
              <a:rPr lang="en-US" sz="2000" dirty="0" err="1"/>
              <a:t>titik</a:t>
            </a:r>
            <a:r>
              <a:rPr lang="en-US" sz="2000" dirty="0"/>
              <a:t> centroid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tiap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.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menggunakna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 Euclidean distance.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Mengelompokkan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berdasarkan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 </a:t>
            </a:r>
            <a:r>
              <a:rPr lang="en-US" sz="2000" dirty="0" err="1"/>
              <a:t>terdekat</a:t>
            </a:r>
            <a:r>
              <a:rPr lang="en-US" sz="2000" dirty="0"/>
              <a:t>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Kembali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tahap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2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lakukan</a:t>
            </a:r>
            <a:r>
              <a:rPr lang="en-US" sz="2000" dirty="0"/>
              <a:t> </a:t>
            </a:r>
            <a:r>
              <a:rPr lang="en-US" sz="2000" dirty="0" err="1"/>
              <a:t>perulangan</a:t>
            </a:r>
            <a:r>
              <a:rPr lang="en-US" sz="2000" dirty="0"/>
              <a:t> </a:t>
            </a:r>
            <a:r>
              <a:rPr lang="en-US" sz="2000" dirty="0" err="1"/>
              <a:t>hingga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centroid yang </a:t>
            </a:r>
            <a:r>
              <a:rPr lang="en-US" sz="2000" dirty="0" err="1"/>
              <a:t>dihasilkan</a:t>
            </a:r>
            <a:r>
              <a:rPr lang="en-US" sz="2000" dirty="0"/>
              <a:t>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anggota</a:t>
            </a:r>
            <a:r>
              <a:rPr lang="en-US" sz="2000" dirty="0"/>
              <a:t> cluster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berpindah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cluster lain.</a:t>
            </a:r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47462701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CONTOH SOAL</a:t>
            </a: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18B487-B7BA-4C75-9D02-8CFEB07303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00400" y="1752598"/>
          <a:ext cx="5943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1277309648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7724569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875623976"/>
                    </a:ext>
                  </a:extLst>
                </a:gridCol>
              </a:tblGrid>
              <a:tr h="32131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210446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935697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098079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17617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r>
                        <a:rPr lang="en-US" dirty="0"/>
                        <a:t>M4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450183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r>
                        <a:rPr lang="en-US" dirty="0"/>
                        <a:t>M5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174669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r>
                        <a:rPr lang="en-US" dirty="0"/>
                        <a:t>M6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84253"/>
                  </a:ext>
                </a:extLst>
              </a:tr>
              <a:tr h="321310">
                <a:tc>
                  <a:txBody>
                    <a:bodyPr/>
                    <a:lstStyle/>
                    <a:p>
                      <a:r>
                        <a:rPr lang="en-US" dirty="0"/>
                        <a:t>M7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0330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00D9026-D204-49B4-8DCB-BF85DF551FDC}"/>
              </a:ext>
            </a:extLst>
          </p:cNvPr>
          <p:cNvSpPr txBox="1"/>
          <p:nvPr/>
        </p:nvSpPr>
        <p:spPr>
          <a:xfrm>
            <a:off x="4343400" y="4953001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C1=(3,4) </a:t>
            </a:r>
            <a:r>
              <a:rPr lang="en-US" sz="2400" b="1" dirty="0" err="1"/>
              <a:t>dan</a:t>
            </a:r>
            <a:r>
              <a:rPr lang="en-US" sz="2400" b="1" dirty="0"/>
              <a:t> C2=(6,4)</a:t>
            </a:r>
            <a:endParaRPr lang="id-ID" sz="2400" b="1" dirty="0"/>
          </a:p>
        </p:txBody>
      </p:sp>
    </p:spTree>
    <p:extLst>
      <p:ext uri="{BB962C8B-B14F-4D97-AF65-F5344CB8AC3E}">
        <p14:creationId xmlns:p14="http://schemas.microsoft.com/office/powerpoint/2010/main" val="2129972109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CONTOH SOAL</a:t>
            </a: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9F695-1FE3-48BC-BA1E-54A6423E284E}"/>
              </a:ext>
            </a:extLst>
          </p:cNvPr>
          <p:cNvSpPr txBox="1"/>
          <p:nvPr/>
        </p:nvSpPr>
        <p:spPr>
          <a:xfrm>
            <a:off x="1524000" y="1447801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Iterasi</a:t>
            </a:r>
            <a:r>
              <a:rPr lang="en-US" dirty="0"/>
              <a:t> 1</a:t>
            </a:r>
          </a:p>
          <a:p>
            <a:endParaRPr lang="en-US" dirty="0"/>
          </a:p>
          <a:p>
            <a:pPr marL="342900" indent="-342900">
              <a:buAutoNum type="alphaLcPeriod"/>
            </a:pPr>
            <a:r>
              <a:rPr lang="en-US" dirty="0" err="1"/>
              <a:t>Menghitung</a:t>
            </a:r>
            <a:r>
              <a:rPr lang="en-US" dirty="0"/>
              <a:t> Euclidean distance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data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pertama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F96F0-8BF1-4E9F-A7F5-09FB2EC7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30" y="2371132"/>
            <a:ext cx="5617840" cy="2819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838A3-FBF2-443A-98E5-3D90A28E0663}"/>
              </a:ext>
            </a:extLst>
          </p:cNvPr>
          <p:cNvSpPr txBox="1"/>
          <p:nvPr/>
        </p:nvSpPr>
        <p:spPr>
          <a:xfrm>
            <a:off x="1847850" y="5190533"/>
            <a:ext cx="805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Dengan cara yang sama hitung jara</a:t>
            </a:r>
            <a:r>
              <a:rPr lang="en-US" dirty="0"/>
              <a:t>k</a:t>
            </a:r>
            <a:r>
              <a:rPr lang="id-ID" dirty="0"/>
              <a:t> tiap titik ke titik pusat ke dan kita akan mendapatkan D</a:t>
            </a:r>
            <a:r>
              <a:rPr lang="id-ID" baseline="-25000" dirty="0"/>
              <a:t>21</a:t>
            </a:r>
            <a:r>
              <a:rPr lang="id-ID" dirty="0"/>
              <a:t>= 4.12, D</a:t>
            </a:r>
            <a:r>
              <a:rPr lang="id-ID" baseline="-25000" dirty="0"/>
              <a:t>22</a:t>
            </a:r>
            <a:r>
              <a:rPr lang="id-ID" dirty="0"/>
              <a:t>=4.27, D</a:t>
            </a:r>
            <a:r>
              <a:rPr lang="id-ID" baseline="-25000" dirty="0"/>
              <a:t>23</a:t>
            </a:r>
            <a:r>
              <a:rPr lang="id-ID" dirty="0"/>
              <a:t>= 1.18, D</a:t>
            </a:r>
            <a:r>
              <a:rPr lang="id-ID" baseline="-25000" dirty="0"/>
              <a:t>24</a:t>
            </a:r>
            <a:r>
              <a:rPr lang="id-ID" dirty="0"/>
              <a:t>= 1.86, D</a:t>
            </a:r>
            <a:r>
              <a:rPr lang="id-ID" baseline="-25000" dirty="0"/>
              <a:t>25</a:t>
            </a:r>
            <a:r>
              <a:rPr lang="id-ID" dirty="0"/>
              <a:t>=1.22, D</a:t>
            </a:r>
            <a:r>
              <a:rPr lang="id-ID" baseline="-25000" dirty="0"/>
              <a:t>26</a:t>
            </a:r>
            <a:r>
              <a:rPr lang="id-ID" dirty="0"/>
              <a:t>=2.62, D</a:t>
            </a:r>
            <a:r>
              <a:rPr lang="id-ID" baseline="-25000" dirty="0"/>
              <a:t>27</a:t>
            </a:r>
            <a:r>
              <a:rPr lang="id-ID" dirty="0"/>
              <a:t>=2.06</a:t>
            </a:r>
          </a:p>
        </p:txBody>
      </p:sp>
    </p:spTree>
    <p:extLst>
      <p:ext uri="{BB962C8B-B14F-4D97-AF65-F5344CB8AC3E}">
        <p14:creationId xmlns:p14="http://schemas.microsoft.com/office/powerpoint/2010/main" val="2722445593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9F695-1FE3-48BC-BA1E-54A6423E284E}"/>
              </a:ext>
            </a:extLst>
          </p:cNvPr>
          <p:cNvSpPr txBox="1"/>
          <p:nvPr/>
        </p:nvSpPr>
        <p:spPr>
          <a:xfrm>
            <a:off x="1524000" y="1447801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Iterasi</a:t>
            </a:r>
            <a:r>
              <a:rPr lang="en-US" dirty="0"/>
              <a:t> 1</a:t>
            </a:r>
          </a:p>
          <a:p>
            <a:endParaRPr lang="en-US" dirty="0"/>
          </a:p>
          <a:p>
            <a:r>
              <a:rPr lang="en-US" dirty="0"/>
              <a:t>b. Dari </a:t>
            </a:r>
            <a:r>
              <a:rPr lang="en-US" dirty="0" err="1"/>
              <a:t>perhitungan</a:t>
            </a:r>
            <a:r>
              <a:rPr lang="en-US" dirty="0"/>
              <a:t> Euclidean distance,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36359E-AB4F-4208-B2A4-256A8CA8AC1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28950" y="2514599"/>
          <a:ext cx="60960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906020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51102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0691393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553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4.12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498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1.80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4.27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00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M3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2.06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524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M4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3.94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1.86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55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M5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4.06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1.22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18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M6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2.62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2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M7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2.06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1641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991C1B8-1C80-498C-8C7E-22AE0B1CA5A6}"/>
              </a:ext>
            </a:extLst>
          </p:cNvPr>
          <p:cNvSpPr txBox="1"/>
          <p:nvPr/>
        </p:nvSpPr>
        <p:spPr>
          <a:xfrm>
            <a:off x="3048000" y="56388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{M</a:t>
            </a:r>
            <a:r>
              <a:rPr lang="id-ID" baseline="-25000" dirty="0"/>
              <a:t>1</a:t>
            </a:r>
            <a:r>
              <a:rPr lang="id-ID" dirty="0"/>
              <a:t>, M</a:t>
            </a:r>
            <a:r>
              <a:rPr lang="id-ID" baseline="-25000" dirty="0"/>
              <a:t>2</a:t>
            </a:r>
            <a:r>
              <a:rPr lang="id-ID" dirty="0"/>
              <a:t>, M</a:t>
            </a:r>
            <a:r>
              <a:rPr lang="id-ID" baseline="-25000" dirty="0"/>
              <a:t>6</a:t>
            </a:r>
            <a:r>
              <a:rPr lang="id-ID" dirty="0"/>
              <a:t>, M</a:t>
            </a:r>
            <a:r>
              <a:rPr lang="id-ID" baseline="-25000" dirty="0"/>
              <a:t>7</a:t>
            </a:r>
            <a:r>
              <a:rPr lang="id-ID" dirty="0"/>
              <a:t>} anggota C</a:t>
            </a:r>
            <a:r>
              <a:rPr lang="id-ID" baseline="-25000" dirty="0"/>
              <a:t>1</a:t>
            </a:r>
            <a:r>
              <a:rPr lang="id-ID" dirty="0"/>
              <a:t> and {M</a:t>
            </a:r>
            <a:r>
              <a:rPr lang="id-ID" baseline="-25000" dirty="0"/>
              <a:t>3</a:t>
            </a:r>
            <a:r>
              <a:rPr lang="id-ID" dirty="0"/>
              <a:t>, M</a:t>
            </a:r>
            <a:r>
              <a:rPr lang="id-ID" baseline="-25000" dirty="0"/>
              <a:t>4</a:t>
            </a:r>
            <a:r>
              <a:rPr lang="id-ID" dirty="0"/>
              <a:t>, M</a:t>
            </a:r>
            <a:r>
              <a:rPr lang="id-ID" baseline="-25000" dirty="0"/>
              <a:t>5</a:t>
            </a:r>
            <a:r>
              <a:rPr lang="id-ID" dirty="0"/>
              <a:t>} anggota C</a:t>
            </a:r>
            <a:r>
              <a:rPr lang="id-ID" baseline="-25000" dirty="0"/>
              <a:t>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71783103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CONTOH SOAL</a:t>
            </a: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9F695-1FE3-48BC-BA1E-54A6423E284E}"/>
              </a:ext>
            </a:extLst>
          </p:cNvPr>
          <p:cNvSpPr txBox="1"/>
          <p:nvPr/>
        </p:nvSpPr>
        <p:spPr>
          <a:xfrm>
            <a:off x="1524000" y="1447801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Iterasi</a:t>
            </a:r>
            <a:r>
              <a:rPr lang="en-US" dirty="0"/>
              <a:t> 1</a:t>
            </a:r>
          </a:p>
          <a:p>
            <a:endParaRPr lang="en-US" dirty="0"/>
          </a:p>
          <a:p>
            <a:r>
              <a:rPr lang="en-US" dirty="0"/>
              <a:t>c. </a:t>
            </a: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1C1B8-1C80-498C-8C7E-22AE0B1CA5A6}"/>
              </a:ext>
            </a:extLst>
          </p:cNvPr>
          <p:cNvSpPr txBox="1"/>
          <p:nvPr/>
        </p:nvSpPr>
        <p:spPr>
          <a:xfrm>
            <a:off x="1885231" y="4130934"/>
            <a:ext cx="7563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2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1,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C1 </a:t>
            </a:r>
            <a:r>
              <a:rPr lang="en-US" dirty="0" err="1"/>
              <a:t>dan</a:t>
            </a:r>
            <a:r>
              <a:rPr lang="en-US" dirty="0"/>
              <a:t> C2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,</a:t>
            </a:r>
          </a:p>
          <a:p>
            <a:endParaRPr lang="en-US" dirty="0"/>
          </a:p>
          <a:p>
            <a:r>
              <a:rPr lang="en-US" dirty="0"/>
              <a:t>Kesimpulan {</a:t>
            </a:r>
            <a:r>
              <a:rPr lang="id-ID" dirty="0"/>
              <a:t>M</a:t>
            </a:r>
            <a:r>
              <a:rPr lang="id-ID" baseline="-25000" dirty="0"/>
              <a:t>1</a:t>
            </a:r>
            <a:r>
              <a:rPr lang="id-ID" dirty="0"/>
              <a:t>, M</a:t>
            </a:r>
            <a:r>
              <a:rPr lang="id-ID" baseline="-25000" dirty="0"/>
              <a:t>2</a:t>
            </a:r>
            <a:r>
              <a:rPr lang="id-ID" dirty="0"/>
              <a:t>, M</a:t>
            </a:r>
            <a:r>
              <a:rPr lang="id-ID" baseline="-25000" dirty="0"/>
              <a:t>6</a:t>
            </a:r>
            <a:r>
              <a:rPr lang="id-ID" dirty="0"/>
              <a:t>, M</a:t>
            </a:r>
            <a:r>
              <a:rPr lang="id-ID" baseline="-25000" dirty="0"/>
              <a:t>7</a:t>
            </a:r>
            <a:r>
              <a:rPr lang="id-ID" dirty="0"/>
              <a:t>} anggota C</a:t>
            </a:r>
            <a:r>
              <a:rPr lang="id-ID" baseline="-25000" dirty="0"/>
              <a:t>1</a:t>
            </a:r>
            <a:r>
              <a:rPr lang="id-ID" dirty="0"/>
              <a:t> dan {M</a:t>
            </a:r>
            <a:r>
              <a:rPr lang="id-ID" baseline="-25000" dirty="0"/>
              <a:t>3</a:t>
            </a:r>
            <a:r>
              <a:rPr lang="id-ID" dirty="0"/>
              <a:t>, M</a:t>
            </a:r>
            <a:r>
              <a:rPr lang="id-ID" baseline="-25000" dirty="0"/>
              <a:t>4</a:t>
            </a:r>
            <a:r>
              <a:rPr lang="id-ID" dirty="0"/>
              <a:t>, M</a:t>
            </a:r>
            <a:r>
              <a:rPr lang="id-ID" baseline="-25000" dirty="0"/>
              <a:t>5</a:t>
            </a:r>
            <a:r>
              <a:rPr lang="id-ID" dirty="0"/>
              <a:t>} anggota C</a:t>
            </a:r>
            <a:r>
              <a:rPr lang="id-ID" baseline="-25000" dirty="0"/>
              <a:t>2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3592D-759E-4276-AEAF-7846E649B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667001"/>
            <a:ext cx="4697506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7911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i="1" dirty="0"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D6B86-B3D1-4396-BEA2-37B5E8DAF4CC}"/>
              </a:ext>
            </a:extLst>
          </p:cNvPr>
          <p:cNvSpPr txBox="1"/>
          <p:nvPr/>
        </p:nvSpPr>
        <p:spPr>
          <a:xfrm>
            <a:off x="2133600" y="1752601"/>
            <a:ext cx="7772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Strategi</a:t>
            </a:r>
            <a:r>
              <a:rPr lang="en-US" sz="2000" dirty="0"/>
              <a:t> </a:t>
            </a:r>
            <a:r>
              <a:rPr lang="en-US" sz="2000" dirty="0" err="1"/>
              <a:t>pengelompokkannya</a:t>
            </a:r>
            <a:r>
              <a:rPr lang="en-US" sz="2000" dirty="0"/>
              <a:t> </a:t>
            </a:r>
            <a:r>
              <a:rPr lang="en-US" sz="2000" dirty="0" err="1"/>
              <a:t>umumnya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, </a:t>
            </a:r>
            <a:r>
              <a:rPr lang="en-US" sz="2000" dirty="0" err="1"/>
              <a:t>yaitu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Agglomerative (Bottom-Up)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Devisive</a:t>
            </a:r>
            <a:r>
              <a:rPr lang="en-US" sz="2000" dirty="0"/>
              <a:t> (Top-Down)</a:t>
            </a:r>
          </a:p>
          <a:p>
            <a:endParaRPr lang="en-US" sz="2000" dirty="0"/>
          </a:p>
          <a:p>
            <a:r>
              <a:rPr lang="id-ID" sz="2000" b="1" dirty="0"/>
              <a:t>Algoritma Agglomerative Hierarchical Clustering </a:t>
            </a:r>
            <a:r>
              <a:rPr lang="id-ID" sz="2000" dirty="0"/>
              <a:t>:</a:t>
            </a:r>
            <a:br>
              <a:rPr lang="id-ID" sz="2000" dirty="0"/>
            </a:br>
            <a:r>
              <a:rPr lang="id-ID" sz="2000" dirty="0"/>
              <a:t>1. Hitung Matrik Jarak antar data.</a:t>
            </a:r>
            <a:br>
              <a:rPr lang="id-ID" sz="2000" dirty="0"/>
            </a:br>
            <a:r>
              <a:rPr lang="id-ID" sz="2000" dirty="0"/>
              <a:t>2. Ulangi langkah 3 dan 4 higga hanya satu kelompok yang tersisa.</a:t>
            </a:r>
            <a:br>
              <a:rPr lang="id-ID" sz="2000" dirty="0"/>
            </a:br>
            <a:r>
              <a:rPr lang="id-ID" sz="2000" dirty="0"/>
              <a:t>3. Gabungkan dua kelompok terdekat berdasarkan </a:t>
            </a:r>
            <a:r>
              <a:rPr lang="en-US" sz="2000" dirty="0" err="1"/>
              <a:t>metode</a:t>
            </a:r>
            <a:r>
              <a:rPr lang="en-US" sz="2000" dirty="0"/>
              <a:t> </a:t>
            </a:r>
            <a:r>
              <a:rPr lang="en-US" sz="2000" dirty="0" err="1"/>
              <a:t>pengelompokan</a:t>
            </a:r>
            <a:r>
              <a:rPr lang="en-US" sz="2000" dirty="0"/>
              <a:t> ( </a:t>
            </a:r>
            <a:r>
              <a:rPr lang="en-US" sz="2000" i="1" dirty="0"/>
              <a:t>Single Linkage, Complete Linkage, Average Linkage)</a:t>
            </a:r>
            <a:r>
              <a:rPr lang="id-ID" sz="2000" dirty="0"/>
              <a:t/>
            </a:r>
            <a:br>
              <a:rPr lang="id-ID" sz="2000" dirty="0"/>
            </a:br>
            <a:r>
              <a:rPr lang="id-ID" sz="2000" dirty="0"/>
              <a:t>4. Perbarui Matrik Jarak antar data untuk merepresentasikan kedekatan</a:t>
            </a:r>
            <a:r>
              <a:rPr lang="en-US" sz="2000" dirty="0"/>
              <a:t> </a:t>
            </a:r>
            <a:r>
              <a:rPr lang="id-ID" sz="2000" dirty="0"/>
              <a:t>diantara kelompok baru dan kelompok yang masih tersisa.</a:t>
            </a:r>
            <a:br>
              <a:rPr lang="id-ID" sz="2000" dirty="0"/>
            </a:br>
            <a:r>
              <a:rPr lang="id-ID" sz="2000" dirty="0"/>
              <a:t>5. Selesai </a:t>
            </a:r>
            <a:br>
              <a:rPr lang="id-ID" sz="2000" dirty="0"/>
            </a:br>
            <a:endParaRPr lang="en-US" sz="2000" dirty="0"/>
          </a:p>
          <a:p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709624538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4000" dirty="0" err="1">
                <a:latin typeface="Arial" panose="020B0604020202020204" pitchFamily="34" charset="0"/>
                <a:cs typeface="Arial" panose="020B0604020202020204" pitchFamily="34" charset="0"/>
              </a:rPr>
              <a:t>Pengelompokan</a:t>
            </a: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4000" dirty="0" err="1">
                <a:latin typeface="Arial" panose="020B0604020202020204" pitchFamily="34" charset="0"/>
                <a:cs typeface="Arial" panose="020B0604020202020204" pitchFamily="34" charset="0"/>
              </a:rPr>
              <a:t>Hierarki</a:t>
            </a: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id-ID" sz="4000" dirty="0" err="1">
                <a:latin typeface="Arial" panose="020B0604020202020204" pitchFamily="34" charset="0"/>
                <a:cs typeface="Arial" panose="020B0604020202020204" pitchFamily="34" charset="0"/>
              </a:rPr>
              <a:t>Aglomeratif</a:t>
            </a:r>
            <a:endParaRPr lang="id-ID" altLang="id-ID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40E6B-F002-4F56-ABAE-60EA0378F086}"/>
              </a:ext>
            </a:extLst>
          </p:cNvPr>
          <p:cNvSpPr txBox="1"/>
          <p:nvPr/>
        </p:nvSpPr>
        <p:spPr>
          <a:xfrm>
            <a:off x="2286000" y="2133600"/>
            <a:ext cx="7772400" cy="2938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pengelompokan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hierarki</a:t>
            </a:r>
            <a:r>
              <a:rPr lang="en-US" dirty="0"/>
              <a:t> </a:t>
            </a:r>
            <a:r>
              <a:rPr lang="en-US" dirty="0" err="1"/>
              <a:t>Aglomeratif</a:t>
            </a:r>
            <a:r>
              <a:rPr lang="en-U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d-ID" dirty="0"/>
              <a:t>Single Linkage (Jarak Terdekat) </a:t>
            </a:r>
            <a:br>
              <a:rPr lang="id-ID" dirty="0"/>
            </a:br>
            <a:r>
              <a:rPr lang="en-US" dirty="0"/>
              <a:t>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Complete Linkage (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Terjauh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Average Linkage (</a:t>
            </a:r>
            <a:r>
              <a:rPr lang="en-US" dirty="0" err="1"/>
              <a:t>Jarak</a:t>
            </a:r>
            <a:r>
              <a:rPr lang="en-US" dirty="0"/>
              <a:t> rata-rata)</a:t>
            </a:r>
          </a:p>
          <a:p>
            <a:endParaRPr lang="en-US" dirty="0"/>
          </a:p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C5427-A405-42D8-9817-D67929AAA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861342"/>
            <a:ext cx="2737840" cy="391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B5AC7-574F-438A-9395-2E4317BC2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076" y="3749647"/>
            <a:ext cx="2806165" cy="3660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9C1DF0-E7D0-4FA8-BF32-819C387C5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958" y="4612854"/>
            <a:ext cx="3282916" cy="45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88575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914401"/>
            <a:ext cx="1278038" cy="838199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/>
              <a:t>Ex:</a:t>
            </a: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88323-C7AE-4E7F-87A1-68BCF6E92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24" y="1845243"/>
            <a:ext cx="4086002" cy="2100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733CAA-5403-4A1F-95A9-237323E6F166}"/>
              </a:ext>
            </a:extLst>
          </p:cNvPr>
          <p:cNvSpPr txBox="1"/>
          <p:nvPr/>
        </p:nvSpPr>
        <p:spPr>
          <a:xfrm>
            <a:off x="1905000" y="3880630"/>
            <a:ext cx="8401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Kelompokkan </a:t>
            </a:r>
            <a:r>
              <a:rPr lang="id-ID" dirty="0"/>
              <a:t>dataset tersebut dengan</a:t>
            </a:r>
            <a:r>
              <a:rPr lang="en-US" dirty="0"/>
              <a:t> </a:t>
            </a:r>
            <a:r>
              <a:rPr lang="id-ID" dirty="0"/>
              <a:t>menggunakan metode AHC (Single</a:t>
            </a:r>
            <a:r>
              <a:rPr lang="en-US" dirty="0"/>
              <a:t> </a:t>
            </a:r>
            <a:r>
              <a:rPr lang="id-ID" dirty="0"/>
              <a:t>Linkage</a:t>
            </a:r>
            <a:r>
              <a:rPr lang="en-US" dirty="0"/>
              <a:t>)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Manhattan!</a:t>
            </a:r>
          </a:p>
          <a:p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13213434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1C430F3-DBFE-4A56-98B3-667C30C0BB16}"/>
              </a:ext>
            </a:extLst>
          </p:cNvPr>
          <p:cNvSpPr/>
          <p:nvPr/>
        </p:nvSpPr>
        <p:spPr>
          <a:xfrm>
            <a:off x="-21781" y="-5325"/>
            <a:ext cx="3466671" cy="6858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D99876DD-A312-4C15-992F-217B3CD465DC}"/>
              </a:ext>
            </a:extLst>
          </p:cNvPr>
          <p:cNvSpPr txBox="1">
            <a:spLocks/>
          </p:cNvSpPr>
          <p:nvPr/>
        </p:nvSpPr>
        <p:spPr>
          <a:xfrm>
            <a:off x="253450" y="-147202"/>
            <a:ext cx="3059113" cy="17907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4800" dirty="0" smtClean="0">
                <a:solidFill>
                  <a:schemeClr val="bg1"/>
                </a:solidFill>
              </a:rPr>
              <a:t>- Cluster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CA5AD93-33BD-4CC6-B1E2-E81221FE1A47}"/>
              </a:ext>
            </a:extLst>
          </p:cNvPr>
          <p:cNvGrpSpPr/>
          <p:nvPr/>
        </p:nvGrpSpPr>
        <p:grpSpPr>
          <a:xfrm>
            <a:off x="349879" y="1974051"/>
            <a:ext cx="2866253" cy="2899248"/>
            <a:chOff x="398105" y="1056729"/>
            <a:chExt cx="3095529" cy="313116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B47A7E1-A22A-4B3F-9FE5-3A3A01D58538}"/>
                </a:ext>
              </a:extLst>
            </p:cNvPr>
            <p:cNvGrpSpPr/>
            <p:nvPr/>
          </p:nvGrpSpPr>
          <p:grpSpPr>
            <a:xfrm>
              <a:off x="398105" y="1056729"/>
              <a:ext cx="3095529" cy="3131164"/>
              <a:chOff x="369152" y="1617134"/>
              <a:chExt cx="3546035" cy="3586857"/>
            </a:xfrm>
            <a:solidFill>
              <a:schemeClr val="accent6"/>
            </a:solidFill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667A063-1160-40C1-8C8E-4018BDB59960}"/>
                  </a:ext>
                </a:extLst>
              </p:cNvPr>
              <p:cNvGrpSpPr/>
              <p:nvPr/>
            </p:nvGrpSpPr>
            <p:grpSpPr>
              <a:xfrm>
                <a:off x="926950" y="1617134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112" name="Rectangle 14">
                  <a:extLst>
                    <a:ext uri="{FF2B5EF4-FFF2-40B4-BE49-F238E27FC236}">
                      <a16:creationId xmlns:a16="http://schemas.microsoft.com/office/drawing/2014/main" id="{2D593987-AAC1-4218-B196-FA66DF07DABF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13" name="Right Triangle 13">
                  <a:extLst>
                    <a:ext uri="{FF2B5EF4-FFF2-40B4-BE49-F238E27FC236}">
                      <a16:creationId xmlns:a16="http://schemas.microsoft.com/office/drawing/2014/main" id="{625FDC05-6379-46E1-B6E3-74172108A0D6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 dirty="0"/>
                </a:p>
              </p:txBody>
            </p:sp>
            <p:sp>
              <p:nvSpPr>
                <p:cNvPr id="114" name="Rectangle 24">
                  <a:extLst>
                    <a:ext uri="{FF2B5EF4-FFF2-40B4-BE49-F238E27FC236}">
                      <a16:creationId xmlns:a16="http://schemas.microsoft.com/office/drawing/2014/main" id="{54D46EE8-5B4E-40B7-BE07-902DB43E6B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15" name="Rectangle 41">
                  <a:extLst>
                    <a:ext uri="{FF2B5EF4-FFF2-40B4-BE49-F238E27FC236}">
                      <a16:creationId xmlns:a16="http://schemas.microsoft.com/office/drawing/2014/main" id="{3AB8C187-6D05-4384-A570-16C594F09E6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16" name="Isosceles Triangle 3">
                  <a:extLst>
                    <a:ext uri="{FF2B5EF4-FFF2-40B4-BE49-F238E27FC236}">
                      <a16:creationId xmlns:a16="http://schemas.microsoft.com/office/drawing/2014/main" id="{9F93064C-FA82-4CE3-B9C8-D51F6E942A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6E2A8CC-79A6-4188-BFDB-EC85D36B0F3C}"/>
                  </a:ext>
                </a:extLst>
              </p:cNvPr>
              <p:cNvGrpSpPr/>
              <p:nvPr/>
            </p:nvGrpSpPr>
            <p:grpSpPr>
              <a:xfrm rot="4990866">
                <a:off x="2464466" y="2788531"/>
                <a:ext cx="2049224" cy="852218"/>
                <a:chOff x="926950" y="1617134"/>
                <a:chExt cx="2049224" cy="852218"/>
              </a:xfrm>
              <a:grpFill/>
            </p:grpSpPr>
            <p:sp>
              <p:nvSpPr>
                <p:cNvPr id="107" name="Rectangle 14">
                  <a:extLst>
                    <a:ext uri="{FF2B5EF4-FFF2-40B4-BE49-F238E27FC236}">
                      <a16:creationId xmlns:a16="http://schemas.microsoft.com/office/drawing/2014/main" id="{A76793EF-9738-49CD-8D72-CFED517A7794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08" name="Right Triangle 13">
                  <a:extLst>
                    <a:ext uri="{FF2B5EF4-FFF2-40B4-BE49-F238E27FC236}">
                      <a16:creationId xmlns:a16="http://schemas.microsoft.com/office/drawing/2014/main" id="{8F459342-8EA1-4AB3-AE4E-DFAF7276D9C0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09" name="Rectangle 24">
                  <a:extLst>
                    <a:ext uri="{FF2B5EF4-FFF2-40B4-BE49-F238E27FC236}">
                      <a16:creationId xmlns:a16="http://schemas.microsoft.com/office/drawing/2014/main" id="{B0178D23-6EF3-46C9-B282-0435479995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0573" y="1797574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10" name="Rectangle 41">
                  <a:extLst>
                    <a:ext uri="{FF2B5EF4-FFF2-40B4-BE49-F238E27FC236}">
                      <a16:creationId xmlns:a16="http://schemas.microsoft.com/office/drawing/2014/main" id="{89E4940D-48CD-4A7D-9150-9F54A2DB09B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11" name="Isosceles Triangle 3">
                  <a:extLst>
                    <a:ext uri="{FF2B5EF4-FFF2-40B4-BE49-F238E27FC236}">
                      <a16:creationId xmlns:a16="http://schemas.microsoft.com/office/drawing/2014/main" id="{DE6CAD33-65DD-4EF9-BD97-281D926B54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16513" y="2030577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5FC36ABD-5AA8-44B3-9DB9-8C24A7665DA1}"/>
                  </a:ext>
                </a:extLst>
              </p:cNvPr>
              <p:cNvGrpSpPr/>
              <p:nvPr/>
            </p:nvGrpSpPr>
            <p:grpSpPr>
              <a:xfrm rot="10066674">
                <a:off x="1444650" y="4351773"/>
                <a:ext cx="2063339" cy="852218"/>
                <a:chOff x="926950" y="1617134"/>
                <a:chExt cx="2063339" cy="852218"/>
              </a:xfrm>
              <a:grpFill/>
            </p:grpSpPr>
            <p:sp>
              <p:nvSpPr>
                <p:cNvPr id="102" name="Rectangle 14">
                  <a:extLst>
                    <a:ext uri="{FF2B5EF4-FFF2-40B4-BE49-F238E27FC236}">
                      <a16:creationId xmlns:a16="http://schemas.microsoft.com/office/drawing/2014/main" id="{67881403-9914-415C-B5A7-C5754EED827F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03" name="Right Triangle 13">
                  <a:extLst>
                    <a:ext uri="{FF2B5EF4-FFF2-40B4-BE49-F238E27FC236}">
                      <a16:creationId xmlns:a16="http://schemas.microsoft.com/office/drawing/2014/main" id="{EB421034-5AF3-4471-AD8C-49B7A8A53DB2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04" name="Rectangle 24">
                  <a:extLst>
                    <a:ext uri="{FF2B5EF4-FFF2-40B4-BE49-F238E27FC236}">
                      <a16:creationId xmlns:a16="http://schemas.microsoft.com/office/drawing/2014/main" id="{88E39F22-CD7B-46A1-B499-CF0A59C5F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05" name="Rectangle 41">
                  <a:extLst>
                    <a:ext uri="{FF2B5EF4-FFF2-40B4-BE49-F238E27FC236}">
                      <a16:creationId xmlns:a16="http://schemas.microsoft.com/office/drawing/2014/main" id="{7B0B63EC-4829-4F80-8D8B-061E9219808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06" name="Isosceles Triangle 3">
                  <a:extLst>
                    <a:ext uri="{FF2B5EF4-FFF2-40B4-BE49-F238E27FC236}">
                      <a16:creationId xmlns:a16="http://schemas.microsoft.com/office/drawing/2014/main" id="{37BE62D9-5C29-44E8-B29C-261B4CB152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30628" y="1965414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9967643B-CD95-42CE-923E-35F1DB330A9D}"/>
                  </a:ext>
                </a:extLst>
              </p:cNvPr>
              <p:cNvGrpSpPr/>
              <p:nvPr/>
            </p:nvGrpSpPr>
            <p:grpSpPr>
              <a:xfrm rot="15054074">
                <a:off x="-267551" y="3562253"/>
                <a:ext cx="2125623" cy="852218"/>
                <a:chOff x="926950" y="1617134"/>
                <a:chExt cx="2125623" cy="852218"/>
              </a:xfrm>
              <a:grpFill/>
            </p:grpSpPr>
            <p:sp>
              <p:nvSpPr>
                <p:cNvPr id="97" name="Rectangle 14">
                  <a:extLst>
                    <a:ext uri="{FF2B5EF4-FFF2-40B4-BE49-F238E27FC236}">
                      <a16:creationId xmlns:a16="http://schemas.microsoft.com/office/drawing/2014/main" id="{02163E53-C0E0-4BE5-8444-5C865AC25B17}"/>
                    </a:ext>
                  </a:extLst>
                </p:cNvPr>
                <p:cNvSpPr/>
                <p:nvPr/>
              </p:nvSpPr>
              <p:spPr>
                <a:xfrm rot="19949266">
                  <a:off x="1199615" y="1717912"/>
                  <a:ext cx="531261" cy="531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2192" h="3931865">
                      <a:moveTo>
                        <a:pt x="2826148" y="3448804"/>
                      </a:moveTo>
                      <a:lnTo>
                        <a:pt x="2826148" y="3556804"/>
                      </a:lnTo>
                      <a:lnTo>
                        <a:pt x="3042148" y="3556804"/>
                      </a:lnTo>
                      <a:lnTo>
                        <a:pt x="3042148" y="3448804"/>
                      </a:lnTo>
                      <a:close/>
                      <a:moveTo>
                        <a:pt x="890988" y="3448804"/>
                      </a:moveTo>
                      <a:lnTo>
                        <a:pt x="890988" y="3556804"/>
                      </a:lnTo>
                      <a:lnTo>
                        <a:pt x="1106988" y="3556804"/>
                      </a:lnTo>
                      <a:lnTo>
                        <a:pt x="1106988" y="3448804"/>
                      </a:lnTo>
                      <a:close/>
                      <a:moveTo>
                        <a:pt x="3528192" y="3439467"/>
                      </a:moveTo>
                      <a:lnTo>
                        <a:pt x="3528192" y="3547467"/>
                      </a:lnTo>
                      <a:lnTo>
                        <a:pt x="3744192" y="3547467"/>
                      </a:lnTo>
                      <a:lnTo>
                        <a:pt x="3744192" y="3439467"/>
                      </a:lnTo>
                      <a:close/>
                      <a:moveTo>
                        <a:pt x="198000" y="3439467"/>
                      </a:moveTo>
                      <a:lnTo>
                        <a:pt x="198000" y="3547467"/>
                      </a:lnTo>
                      <a:lnTo>
                        <a:pt x="414000" y="3547467"/>
                      </a:lnTo>
                      <a:lnTo>
                        <a:pt x="414000" y="3439467"/>
                      </a:lnTo>
                      <a:close/>
                      <a:moveTo>
                        <a:pt x="2826148" y="3206154"/>
                      </a:moveTo>
                      <a:lnTo>
                        <a:pt x="2826148" y="3314154"/>
                      </a:lnTo>
                      <a:lnTo>
                        <a:pt x="3042148" y="3314154"/>
                      </a:lnTo>
                      <a:lnTo>
                        <a:pt x="3042148" y="3206154"/>
                      </a:lnTo>
                      <a:close/>
                      <a:moveTo>
                        <a:pt x="890988" y="3206154"/>
                      </a:moveTo>
                      <a:lnTo>
                        <a:pt x="890988" y="3314154"/>
                      </a:lnTo>
                      <a:lnTo>
                        <a:pt x="1106988" y="3314154"/>
                      </a:lnTo>
                      <a:lnTo>
                        <a:pt x="1106988" y="3206154"/>
                      </a:lnTo>
                      <a:close/>
                      <a:moveTo>
                        <a:pt x="3528192" y="3196817"/>
                      </a:moveTo>
                      <a:lnTo>
                        <a:pt x="3528192" y="3304817"/>
                      </a:lnTo>
                      <a:lnTo>
                        <a:pt x="3744192" y="3304817"/>
                      </a:lnTo>
                      <a:lnTo>
                        <a:pt x="3744192" y="3196817"/>
                      </a:lnTo>
                      <a:close/>
                      <a:moveTo>
                        <a:pt x="198000" y="3196817"/>
                      </a:moveTo>
                      <a:lnTo>
                        <a:pt x="198000" y="3304817"/>
                      </a:lnTo>
                      <a:lnTo>
                        <a:pt x="414000" y="3304817"/>
                      </a:lnTo>
                      <a:lnTo>
                        <a:pt x="414000" y="3196817"/>
                      </a:lnTo>
                      <a:close/>
                      <a:moveTo>
                        <a:pt x="2070064" y="3046635"/>
                      </a:moveTo>
                      <a:lnTo>
                        <a:pt x="2070064" y="3154635"/>
                      </a:lnTo>
                      <a:lnTo>
                        <a:pt x="2286064" y="3154635"/>
                      </a:lnTo>
                      <a:lnTo>
                        <a:pt x="2286064" y="3046635"/>
                      </a:lnTo>
                      <a:close/>
                      <a:moveTo>
                        <a:pt x="1638016" y="3037298"/>
                      </a:moveTo>
                      <a:lnTo>
                        <a:pt x="1638016" y="3145298"/>
                      </a:lnTo>
                      <a:lnTo>
                        <a:pt x="1854016" y="3145298"/>
                      </a:lnTo>
                      <a:lnTo>
                        <a:pt x="1854016" y="3037298"/>
                      </a:lnTo>
                      <a:close/>
                      <a:moveTo>
                        <a:pt x="2826148" y="2963504"/>
                      </a:moveTo>
                      <a:lnTo>
                        <a:pt x="2826148" y="3071504"/>
                      </a:lnTo>
                      <a:lnTo>
                        <a:pt x="3042148" y="3071504"/>
                      </a:lnTo>
                      <a:lnTo>
                        <a:pt x="3042148" y="2963504"/>
                      </a:lnTo>
                      <a:close/>
                      <a:moveTo>
                        <a:pt x="890988" y="2963504"/>
                      </a:moveTo>
                      <a:lnTo>
                        <a:pt x="890988" y="3071504"/>
                      </a:lnTo>
                      <a:lnTo>
                        <a:pt x="1106988" y="3071504"/>
                      </a:lnTo>
                      <a:lnTo>
                        <a:pt x="1106988" y="2963504"/>
                      </a:lnTo>
                      <a:close/>
                      <a:moveTo>
                        <a:pt x="3528192" y="2954167"/>
                      </a:moveTo>
                      <a:lnTo>
                        <a:pt x="3528192" y="3062167"/>
                      </a:lnTo>
                      <a:lnTo>
                        <a:pt x="3744192" y="3062167"/>
                      </a:lnTo>
                      <a:lnTo>
                        <a:pt x="3744192" y="2954167"/>
                      </a:lnTo>
                      <a:close/>
                      <a:moveTo>
                        <a:pt x="198000" y="2954167"/>
                      </a:moveTo>
                      <a:lnTo>
                        <a:pt x="198000" y="3062167"/>
                      </a:lnTo>
                      <a:lnTo>
                        <a:pt x="414000" y="3062167"/>
                      </a:lnTo>
                      <a:lnTo>
                        <a:pt x="414000" y="2954167"/>
                      </a:lnTo>
                      <a:close/>
                      <a:moveTo>
                        <a:pt x="2070064" y="2803981"/>
                      </a:moveTo>
                      <a:lnTo>
                        <a:pt x="2070064" y="2911981"/>
                      </a:lnTo>
                      <a:lnTo>
                        <a:pt x="2286064" y="2911981"/>
                      </a:lnTo>
                      <a:lnTo>
                        <a:pt x="2286064" y="2803981"/>
                      </a:lnTo>
                      <a:close/>
                      <a:moveTo>
                        <a:pt x="1638016" y="2794644"/>
                      </a:moveTo>
                      <a:lnTo>
                        <a:pt x="1638016" y="2902644"/>
                      </a:lnTo>
                      <a:lnTo>
                        <a:pt x="1854016" y="2902644"/>
                      </a:lnTo>
                      <a:lnTo>
                        <a:pt x="1854016" y="2794644"/>
                      </a:lnTo>
                      <a:close/>
                      <a:moveTo>
                        <a:pt x="2826148" y="2720854"/>
                      </a:moveTo>
                      <a:lnTo>
                        <a:pt x="2826148" y="2828854"/>
                      </a:lnTo>
                      <a:lnTo>
                        <a:pt x="3042148" y="2828854"/>
                      </a:lnTo>
                      <a:lnTo>
                        <a:pt x="3042148" y="2720854"/>
                      </a:lnTo>
                      <a:close/>
                      <a:moveTo>
                        <a:pt x="890988" y="2720854"/>
                      </a:moveTo>
                      <a:lnTo>
                        <a:pt x="890988" y="2828854"/>
                      </a:lnTo>
                      <a:lnTo>
                        <a:pt x="1106988" y="2828854"/>
                      </a:lnTo>
                      <a:lnTo>
                        <a:pt x="1106988" y="2720854"/>
                      </a:lnTo>
                      <a:close/>
                      <a:moveTo>
                        <a:pt x="3528192" y="2711517"/>
                      </a:moveTo>
                      <a:lnTo>
                        <a:pt x="3528192" y="2819517"/>
                      </a:lnTo>
                      <a:lnTo>
                        <a:pt x="3744192" y="2819517"/>
                      </a:lnTo>
                      <a:lnTo>
                        <a:pt x="3744192" y="2711517"/>
                      </a:lnTo>
                      <a:close/>
                      <a:moveTo>
                        <a:pt x="198000" y="2711517"/>
                      </a:moveTo>
                      <a:lnTo>
                        <a:pt x="198000" y="2819517"/>
                      </a:lnTo>
                      <a:lnTo>
                        <a:pt x="414000" y="2819517"/>
                      </a:lnTo>
                      <a:lnTo>
                        <a:pt x="414000" y="2711517"/>
                      </a:lnTo>
                      <a:close/>
                      <a:moveTo>
                        <a:pt x="2070064" y="2561331"/>
                      </a:moveTo>
                      <a:lnTo>
                        <a:pt x="2070064" y="2669331"/>
                      </a:lnTo>
                      <a:lnTo>
                        <a:pt x="2286064" y="2669331"/>
                      </a:lnTo>
                      <a:lnTo>
                        <a:pt x="2286064" y="2561331"/>
                      </a:lnTo>
                      <a:close/>
                      <a:moveTo>
                        <a:pt x="1638016" y="2551994"/>
                      </a:moveTo>
                      <a:lnTo>
                        <a:pt x="1638016" y="2659994"/>
                      </a:lnTo>
                      <a:lnTo>
                        <a:pt x="1854016" y="2659994"/>
                      </a:lnTo>
                      <a:lnTo>
                        <a:pt x="1854016" y="2551994"/>
                      </a:lnTo>
                      <a:close/>
                      <a:moveTo>
                        <a:pt x="2826148" y="2478204"/>
                      </a:moveTo>
                      <a:lnTo>
                        <a:pt x="2826148" y="2586204"/>
                      </a:lnTo>
                      <a:lnTo>
                        <a:pt x="3042148" y="2586204"/>
                      </a:lnTo>
                      <a:lnTo>
                        <a:pt x="3042148" y="2478204"/>
                      </a:lnTo>
                      <a:close/>
                      <a:moveTo>
                        <a:pt x="890988" y="2478204"/>
                      </a:moveTo>
                      <a:lnTo>
                        <a:pt x="890988" y="2586204"/>
                      </a:lnTo>
                      <a:lnTo>
                        <a:pt x="1106988" y="2586204"/>
                      </a:lnTo>
                      <a:lnTo>
                        <a:pt x="1106988" y="2478204"/>
                      </a:lnTo>
                      <a:close/>
                      <a:moveTo>
                        <a:pt x="3528192" y="2468867"/>
                      </a:moveTo>
                      <a:lnTo>
                        <a:pt x="3528192" y="2576867"/>
                      </a:lnTo>
                      <a:lnTo>
                        <a:pt x="3744192" y="2576867"/>
                      </a:lnTo>
                      <a:lnTo>
                        <a:pt x="3744192" y="2468867"/>
                      </a:lnTo>
                      <a:close/>
                      <a:moveTo>
                        <a:pt x="198000" y="2468867"/>
                      </a:moveTo>
                      <a:lnTo>
                        <a:pt x="198000" y="2576867"/>
                      </a:lnTo>
                      <a:lnTo>
                        <a:pt x="414000" y="2576867"/>
                      </a:lnTo>
                      <a:lnTo>
                        <a:pt x="414000" y="2468867"/>
                      </a:lnTo>
                      <a:close/>
                      <a:moveTo>
                        <a:pt x="2070064" y="2318681"/>
                      </a:moveTo>
                      <a:lnTo>
                        <a:pt x="2070064" y="2426681"/>
                      </a:lnTo>
                      <a:lnTo>
                        <a:pt x="2286064" y="2426681"/>
                      </a:lnTo>
                      <a:lnTo>
                        <a:pt x="2286064" y="2318681"/>
                      </a:lnTo>
                      <a:close/>
                      <a:moveTo>
                        <a:pt x="1638016" y="2309344"/>
                      </a:moveTo>
                      <a:lnTo>
                        <a:pt x="1638016" y="2417344"/>
                      </a:lnTo>
                      <a:lnTo>
                        <a:pt x="1854016" y="2417344"/>
                      </a:lnTo>
                      <a:lnTo>
                        <a:pt x="1854016" y="2309344"/>
                      </a:lnTo>
                      <a:close/>
                      <a:moveTo>
                        <a:pt x="2826148" y="2235554"/>
                      </a:moveTo>
                      <a:lnTo>
                        <a:pt x="2826148" y="2343554"/>
                      </a:lnTo>
                      <a:lnTo>
                        <a:pt x="3042148" y="2343554"/>
                      </a:lnTo>
                      <a:lnTo>
                        <a:pt x="3042148" y="2235554"/>
                      </a:lnTo>
                      <a:close/>
                      <a:moveTo>
                        <a:pt x="890988" y="2235554"/>
                      </a:moveTo>
                      <a:lnTo>
                        <a:pt x="890988" y="2343554"/>
                      </a:lnTo>
                      <a:lnTo>
                        <a:pt x="1106988" y="2343554"/>
                      </a:lnTo>
                      <a:lnTo>
                        <a:pt x="1106988" y="2235554"/>
                      </a:lnTo>
                      <a:close/>
                      <a:moveTo>
                        <a:pt x="3528192" y="2226217"/>
                      </a:moveTo>
                      <a:lnTo>
                        <a:pt x="3528192" y="2334217"/>
                      </a:lnTo>
                      <a:lnTo>
                        <a:pt x="3744192" y="2334217"/>
                      </a:lnTo>
                      <a:lnTo>
                        <a:pt x="3744192" y="2226217"/>
                      </a:lnTo>
                      <a:close/>
                      <a:moveTo>
                        <a:pt x="198000" y="2226217"/>
                      </a:moveTo>
                      <a:lnTo>
                        <a:pt x="198000" y="2334217"/>
                      </a:lnTo>
                      <a:lnTo>
                        <a:pt x="414000" y="2334217"/>
                      </a:lnTo>
                      <a:lnTo>
                        <a:pt x="414000" y="2226217"/>
                      </a:lnTo>
                      <a:close/>
                      <a:moveTo>
                        <a:pt x="2070064" y="2076031"/>
                      </a:moveTo>
                      <a:lnTo>
                        <a:pt x="2070064" y="2184031"/>
                      </a:lnTo>
                      <a:lnTo>
                        <a:pt x="2286064" y="2184031"/>
                      </a:lnTo>
                      <a:lnTo>
                        <a:pt x="2286064" y="2076031"/>
                      </a:lnTo>
                      <a:close/>
                      <a:moveTo>
                        <a:pt x="1638016" y="2066694"/>
                      </a:moveTo>
                      <a:lnTo>
                        <a:pt x="1638016" y="2174694"/>
                      </a:lnTo>
                      <a:lnTo>
                        <a:pt x="1854016" y="2174694"/>
                      </a:lnTo>
                      <a:lnTo>
                        <a:pt x="1854016" y="2066694"/>
                      </a:lnTo>
                      <a:close/>
                      <a:moveTo>
                        <a:pt x="2826148" y="1992904"/>
                      </a:moveTo>
                      <a:lnTo>
                        <a:pt x="2826148" y="2100904"/>
                      </a:lnTo>
                      <a:lnTo>
                        <a:pt x="3042148" y="2100904"/>
                      </a:lnTo>
                      <a:lnTo>
                        <a:pt x="3042148" y="1992904"/>
                      </a:lnTo>
                      <a:close/>
                      <a:moveTo>
                        <a:pt x="890988" y="1992904"/>
                      </a:moveTo>
                      <a:lnTo>
                        <a:pt x="890988" y="2100904"/>
                      </a:lnTo>
                      <a:lnTo>
                        <a:pt x="1106988" y="2100904"/>
                      </a:lnTo>
                      <a:lnTo>
                        <a:pt x="1106988" y="1992904"/>
                      </a:lnTo>
                      <a:close/>
                      <a:moveTo>
                        <a:pt x="3528192" y="1983567"/>
                      </a:moveTo>
                      <a:lnTo>
                        <a:pt x="3528192" y="2091567"/>
                      </a:lnTo>
                      <a:lnTo>
                        <a:pt x="3744192" y="2091567"/>
                      </a:lnTo>
                      <a:lnTo>
                        <a:pt x="3744192" y="1983567"/>
                      </a:lnTo>
                      <a:close/>
                      <a:moveTo>
                        <a:pt x="198000" y="1983567"/>
                      </a:moveTo>
                      <a:lnTo>
                        <a:pt x="198000" y="2091567"/>
                      </a:lnTo>
                      <a:lnTo>
                        <a:pt x="414000" y="2091567"/>
                      </a:lnTo>
                      <a:lnTo>
                        <a:pt x="414000" y="1983567"/>
                      </a:lnTo>
                      <a:close/>
                      <a:moveTo>
                        <a:pt x="2070064" y="1833381"/>
                      </a:moveTo>
                      <a:lnTo>
                        <a:pt x="2070064" y="1941381"/>
                      </a:lnTo>
                      <a:lnTo>
                        <a:pt x="2286064" y="1941381"/>
                      </a:lnTo>
                      <a:lnTo>
                        <a:pt x="2286064" y="1833381"/>
                      </a:lnTo>
                      <a:close/>
                      <a:moveTo>
                        <a:pt x="1638016" y="1824044"/>
                      </a:moveTo>
                      <a:lnTo>
                        <a:pt x="1638016" y="1932044"/>
                      </a:lnTo>
                      <a:lnTo>
                        <a:pt x="1854016" y="1932044"/>
                      </a:lnTo>
                      <a:lnTo>
                        <a:pt x="1854016" y="1824044"/>
                      </a:lnTo>
                      <a:close/>
                      <a:moveTo>
                        <a:pt x="2826148" y="1750254"/>
                      </a:moveTo>
                      <a:lnTo>
                        <a:pt x="2826148" y="1858254"/>
                      </a:lnTo>
                      <a:lnTo>
                        <a:pt x="3042148" y="1858254"/>
                      </a:lnTo>
                      <a:lnTo>
                        <a:pt x="3042148" y="1750254"/>
                      </a:lnTo>
                      <a:close/>
                      <a:moveTo>
                        <a:pt x="890988" y="1750254"/>
                      </a:moveTo>
                      <a:lnTo>
                        <a:pt x="890988" y="1858254"/>
                      </a:lnTo>
                      <a:lnTo>
                        <a:pt x="1106988" y="1858254"/>
                      </a:lnTo>
                      <a:lnTo>
                        <a:pt x="1106988" y="1750254"/>
                      </a:lnTo>
                      <a:close/>
                      <a:moveTo>
                        <a:pt x="3528192" y="1740917"/>
                      </a:moveTo>
                      <a:lnTo>
                        <a:pt x="3528192" y="1848917"/>
                      </a:lnTo>
                      <a:lnTo>
                        <a:pt x="3744192" y="1848917"/>
                      </a:lnTo>
                      <a:lnTo>
                        <a:pt x="3744192" y="1740917"/>
                      </a:lnTo>
                      <a:close/>
                      <a:moveTo>
                        <a:pt x="198000" y="1740917"/>
                      </a:moveTo>
                      <a:lnTo>
                        <a:pt x="198000" y="1848917"/>
                      </a:lnTo>
                      <a:lnTo>
                        <a:pt x="414000" y="1848917"/>
                      </a:lnTo>
                      <a:lnTo>
                        <a:pt x="414000" y="1740917"/>
                      </a:lnTo>
                      <a:close/>
                      <a:moveTo>
                        <a:pt x="2070064" y="1590731"/>
                      </a:moveTo>
                      <a:lnTo>
                        <a:pt x="2070064" y="1698731"/>
                      </a:lnTo>
                      <a:lnTo>
                        <a:pt x="2286064" y="1698731"/>
                      </a:lnTo>
                      <a:lnTo>
                        <a:pt x="2286064" y="1590731"/>
                      </a:lnTo>
                      <a:close/>
                      <a:moveTo>
                        <a:pt x="1638016" y="1581394"/>
                      </a:moveTo>
                      <a:lnTo>
                        <a:pt x="1638016" y="1689394"/>
                      </a:lnTo>
                      <a:lnTo>
                        <a:pt x="1854016" y="1689394"/>
                      </a:lnTo>
                      <a:lnTo>
                        <a:pt x="1854016" y="1581394"/>
                      </a:lnTo>
                      <a:close/>
                      <a:moveTo>
                        <a:pt x="3330192" y="1507604"/>
                      </a:moveTo>
                      <a:lnTo>
                        <a:pt x="3942192" y="1507604"/>
                      </a:lnTo>
                      <a:lnTo>
                        <a:pt x="3942192" y="3931865"/>
                      </a:lnTo>
                      <a:lnTo>
                        <a:pt x="3330192" y="3931865"/>
                      </a:lnTo>
                      <a:close/>
                      <a:moveTo>
                        <a:pt x="2826148" y="1507604"/>
                      </a:moveTo>
                      <a:lnTo>
                        <a:pt x="2826148" y="1615604"/>
                      </a:lnTo>
                      <a:lnTo>
                        <a:pt x="3042148" y="1615604"/>
                      </a:lnTo>
                      <a:lnTo>
                        <a:pt x="3042148" y="1507604"/>
                      </a:lnTo>
                      <a:close/>
                      <a:moveTo>
                        <a:pt x="890988" y="1507604"/>
                      </a:moveTo>
                      <a:lnTo>
                        <a:pt x="890988" y="1615604"/>
                      </a:lnTo>
                      <a:lnTo>
                        <a:pt x="1106988" y="1615604"/>
                      </a:lnTo>
                      <a:lnTo>
                        <a:pt x="1106988" y="1507604"/>
                      </a:lnTo>
                      <a:close/>
                      <a:moveTo>
                        <a:pt x="0" y="1507604"/>
                      </a:moveTo>
                      <a:lnTo>
                        <a:pt x="612000" y="1507604"/>
                      </a:lnTo>
                      <a:lnTo>
                        <a:pt x="612000" y="3931865"/>
                      </a:lnTo>
                      <a:lnTo>
                        <a:pt x="0" y="3931865"/>
                      </a:lnTo>
                      <a:close/>
                      <a:moveTo>
                        <a:pt x="2070064" y="1348081"/>
                      </a:moveTo>
                      <a:lnTo>
                        <a:pt x="2070064" y="1456081"/>
                      </a:lnTo>
                      <a:lnTo>
                        <a:pt x="2286064" y="1456081"/>
                      </a:lnTo>
                      <a:lnTo>
                        <a:pt x="2286064" y="1348081"/>
                      </a:lnTo>
                      <a:close/>
                      <a:moveTo>
                        <a:pt x="1638016" y="1338744"/>
                      </a:moveTo>
                      <a:lnTo>
                        <a:pt x="1638016" y="1446744"/>
                      </a:lnTo>
                      <a:lnTo>
                        <a:pt x="1854016" y="1446744"/>
                      </a:lnTo>
                      <a:lnTo>
                        <a:pt x="1854016" y="1338744"/>
                      </a:lnTo>
                      <a:close/>
                      <a:moveTo>
                        <a:pt x="2628148" y="1267865"/>
                      </a:moveTo>
                      <a:lnTo>
                        <a:pt x="3240148" y="1267865"/>
                      </a:lnTo>
                      <a:lnTo>
                        <a:pt x="3240148" y="3931865"/>
                      </a:lnTo>
                      <a:lnTo>
                        <a:pt x="2628148" y="3931865"/>
                      </a:lnTo>
                      <a:close/>
                      <a:moveTo>
                        <a:pt x="692988" y="1267865"/>
                      </a:moveTo>
                      <a:lnTo>
                        <a:pt x="1304988" y="1267865"/>
                      </a:lnTo>
                      <a:lnTo>
                        <a:pt x="1304988" y="3931865"/>
                      </a:lnTo>
                      <a:lnTo>
                        <a:pt x="692988" y="3931865"/>
                      </a:lnTo>
                      <a:close/>
                      <a:moveTo>
                        <a:pt x="2070064" y="1105431"/>
                      </a:moveTo>
                      <a:lnTo>
                        <a:pt x="2070064" y="1213431"/>
                      </a:lnTo>
                      <a:lnTo>
                        <a:pt x="2286064" y="1213431"/>
                      </a:lnTo>
                      <a:lnTo>
                        <a:pt x="2286064" y="1105431"/>
                      </a:lnTo>
                      <a:close/>
                      <a:moveTo>
                        <a:pt x="1638016" y="1096094"/>
                      </a:moveTo>
                      <a:lnTo>
                        <a:pt x="1638016" y="1204094"/>
                      </a:lnTo>
                      <a:lnTo>
                        <a:pt x="1854016" y="1204094"/>
                      </a:lnTo>
                      <a:lnTo>
                        <a:pt x="1854016" y="1096094"/>
                      </a:lnTo>
                      <a:close/>
                      <a:moveTo>
                        <a:pt x="2070064" y="862781"/>
                      </a:moveTo>
                      <a:lnTo>
                        <a:pt x="2070064" y="970781"/>
                      </a:lnTo>
                      <a:lnTo>
                        <a:pt x="2286064" y="970781"/>
                      </a:lnTo>
                      <a:lnTo>
                        <a:pt x="2286064" y="862781"/>
                      </a:lnTo>
                      <a:close/>
                      <a:moveTo>
                        <a:pt x="1638016" y="853444"/>
                      </a:moveTo>
                      <a:lnTo>
                        <a:pt x="1638016" y="961444"/>
                      </a:lnTo>
                      <a:lnTo>
                        <a:pt x="1854016" y="961444"/>
                      </a:lnTo>
                      <a:lnTo>
                        <a:pt x="1854016" y="853444"/>
                      </a:lnTo>
                      <a:close/>
                      <a:moveTo>
                        <a:pt x="1883174" y="0"/>
                      </a:moveTo>
                      <a:lnTo>
                        <a:pt x="2040907" y="0"/>
                      </a:lnTo>
                      <a:lnTo>
                        <a:pt x="2040907" y="355600"/>
                      </a:lnTo>
                      <a:lnTo>
                        <a:pt x="2178064" y="355600"/>
                      </a:lnTo>
                      <a:lnTo>
                        <a:pt x="2178064" y="596007"/>
                      </a:lnTo>
                      <a:lnTo>
                        <a:pt x="2538104" y="596007"/>
                      </a:lnTo>
                      <a:lnTo>
                        <a:pt x="2538104" y="3931865"/>
                      </a:lnTo>
                      <a:lnTo>
                        <a:pt x="2142040" y="3931865"/>
                      </a:lnTo>
                      <a:lnTo>
                        <a:pt x="2142040" y="3291036"/>
                      </a:lnTo>
                      <a:lnTo>
                        <a:pt x="1782040" y="3291036"/>
                      </a:lnTo>
                      <a:lnTo>
                        <a:pt x="1782040" y="3931865"/>
                      </a:lnTo>
                      <a:lnTo>
                        <a:pt x="1385976" y="3931865"/>
                      </a:lnTo>
                      <a:lnTo>
                        <a:pt x="1385976" y="596007"/>
                      </a:lnTo>
                      <a:lnTo>
                        <a:pt x="1746016" y="596007"/>
                      </a:lnTo>
                      <a:lnTo>
                        <a:pt x="1746016" y="355600"/>
                      </a:lnTo>
                      <a:lnTo>
                        <a:pt x="1883174" y="355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98" name="Right Triangle 13">
                  <a:extLst>
                    <a:ext uri="{FF2B5EF4-FFF2-40B4-BE49-F238E27FC236}">
                      <a16:creationId xmlns:a16="http://schemas.microsoft.com/office/drawing/2014/main" id="{EE5FBE13-437F-4160-95FE-41D26C54C63C}"/>
                    </a:ext>
                  </a:extLst>
                </p:cNvPr>
                <p:cNvSpPr/>
                <p:nvPr/>
              </p:nvSpPr>
              <p:spPr>
                <a:xfrm>
                  <a:off x="1823542" y="1617134"/>
                  <a:ext cx="504056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32" h="3921971">
                      <a:moveTo>
                        <a:pt x="3379043" y="3254688"/>
                      </a:moveTo>
                      <a:lnTo>
                        <a:pt x="3379043" y="3462328"/>
                      </a:lnTo>
                      <a:lnTo>
                        <a:pt x="3628183" y="3462328"/>
                      </a:lnTo>
                      <a:lnTo>
                        <a:pt x="3628183" y="3254688"/>
                      </a:lnTo>
                      <a:close/>
                      <a:moveTo>
                        <a:pt x="2945132" y="3254688"/>
                      </a:moveTo>
                      <a:lnTo>
                        <a:pt x="2945132" y="3462328"/>
                      </a:lnTo>
                      <a:lnTo>
                        <a:pt x="3194272" y="3462328"/>
                      </a:lnTo>
                      <a:lnTo>
                        <a:pt x="3194272" y="3254688"/>
                      </a:lnTo>
                      <a:close/>
                      <a:moveTo>
                        <a:pt x="2514947" y="3254688"/>
                      </a:moveTo>
                      <a:lnTo>
                        <a:pt x="2514947" y="3462328"/>
                      </a:lnTo>
                      <a:lnTo>
                        <a:pt x="2764087" y="3462328"/>
                      </a:lnTo>
                      <a:lnTo>
                        <a:pt x="2764087" y="3254688"/>
                      </a:lnTo>
                      <a:close/>
                      <a:moveTo>
                        <a:pt x="3379043" y="2864535"/>
                      </a:moveTo>
                      <a:lnTo>
                        <a:pt x="3379043" y="3072175"/>
                      </a:lnTo>
                      <a:lnTo>
                        <a:pt x="3628183" y="3072175"/>
                      </a:lnTo>
                      <a:lnTo>
                        <a:pt x="3628183" y="2864535"/>
                      </a:lnTo>
                      <a:close/>
                      <a:moveTo>
                        <a:pt x="2945132" y="2864535"/>
                      </a:moveTo>
                      <a:lnTo>
                        <a:pt x="2945132" y="3072175"/>
                      </a:lnTo>
                      <a:lnTo>
                        <a:pt x="3194272" y="3072175"/>
                      </a:lnTo>
                      <a:lnTo>
                        <a:pt x="3194272" y="2864535"/>
                      </a:lnTo>
                      <a:close/>
                      <a:moveTo>
                        <a:pt x="2514947" y="2864535"/>
                      </a:moveTo>
                      <a:lnTo>
                        <a:pt x="2514947" y="3072175"/>
                      </a:lnTo>
                      <a:lnTo>
                        <a:pt x="2764087" y="3072175"/>
                      </a:lnTo>
                      <a:lnTo>
                        <a:pt x="2764087" y="2864535"/>
                      </a:lnTo>
                      <a:close/>
                      <a:moveTo>
                        <a:pt x="1945832" y="2577619"/>
                      </a:moveTo>
                      <a:lnTo>
                        <a:pt x="1945832" y="2937659"/>
                      </a:lnTo>
                      <a:lnTo>
                        <a:pt x="2124754" y="2937659"/>
                      </a:lnTo>
                      <a:lnTo>
                        <a:pt x="2124754" y="2577619"/>
                      </a:lnTo>
                      <a:close/>
                      <a:moveTo>
                        <a:pt x="1531681" y="2577619"/>
                      </a:moveTo>
                      <a:lnTo>
                        <a:pt x="1531681" y="2937659"/>
                      </a:lnTo>
                      <a:lnTo>
                        <a:pt x="1710603" y="2937659"/>
                      </a:lnTo>
                      <a:lnTo>
                        <a:pt x="1710603" y="2577619"/>
                      </a:lnTo>
                      <a:close/>
                      <a:moveTo>
                        <a:pt x="1117528" y="2577619"/>
                      </a:moveTo>
                      <a:lnTo>
                        <a:pt x="1117528" y="2937659"/>
                      </a:lnTo>
                      <a:lnTo>
                        <a:pt x="1296450" y="2937659"/>
                      </a:lnTo>
                      <a:lnTo>
                        <a:pt x="1296450" y="2577619"/>
                      </a:lnTo>
                      <a:close/>
                      <a:moveTo>
                        <a:pt x="703375" y="2577619"/>
                      </a:moveTo>
                      <a:lnTo>
                        <a:pt x="703375" y="2937659"/>
                      </a:lnTo>
                      <a:lnTo>
                        <a:pt x="882297" y="2937659"/>
                      </a:lnTo>
                      <a:lnTo>
                        <a:pt x="882297" y="2577619"/>
                      </a:lnTo>
                      <a:close/>
                      <a:moveTo>
                        <a:pt x="289222" y="2577619"/>
                      </a:moveTo>
                      <a:lnTo>
                        <a:pt x="289222" y="2937659"/>
                      </a:lnTo>
                      <a:lnTo>
                        <a:pt x="468144" y="2937659"/>
                      </a:lnTo>
                      <a:lnTo>
                        <a:pt x="468144" y="2577619"/>
                      </a:lnTo>
                      <a:close/>
                      <a:moveTo>
                        <a:pt x="3379043" y="2474382"/>
                      </a:moveTo>
                      <a:lnTo>
                        <a:pt x="3379043" y="2682022"/>
                      </a:lnTo>
                      <a:lnTo>
                        <a:pt x="3628183" y="2682022"/>
                      </a:lnTo>
                      <a:lnTo>
                        <a:pt x="3628183" y="2474382"/>
                      </a:lnTo>
                      <a:close/>
                      <a:moveTo>
                        <a:pt x="2945132" y="2474382"/>
                      </a:moveTo>
                      <a:lnTo>
                        <a:pt x="2945132" y="2682022"/>
                      </a:lnTo>
                      <a:lnTo>
                        <a:pt x="3194272" y="2682022"/>
                      </a:lnTo>
                      <a:lnTo>
                        <a:pt x="3194272" y="2474382"/>
                      </a:lnTo>
                      <a:close/>
                      <a:moveTo>
                        <a:pt x="2514947" y="2474382"/>
                      </a:moveTo>
                      <a:lnTo>
                        <a:pt x="2514947" y="2682022"/>
                      </a:lnTo>
                      <a:lnTo>
                        <a:pt x="2764087" y="2682022"/>
                      </a:lnTo>
                      <a:lnTo>
                        <a:pt x="2764087" y="2474382"/>
                      </a:lnTo>
                      <a:close/>
                      <a:moveTo>
                        <a:pt x="3379043" y="2084229"/>
                      </a:moveTo>
                      <a:lnTo>
                        <a:pt x="3379043" y="2291869"/>
                      </a:lnTo>
                      <a:lnTo>
                        <a:pt x="3628183" y="2291869"/>
                      </a:lnTo>
                      <a:lnTo>
                        <a:pt x="3628183" y="2084229"/>
                      </a:lnTo>
                      <a:close/>
                      <a:moveTo>
                        <a:pt x="2945132" y="2084229"/>
                      </a:moveTo>
                      <a:lnTo>
                        <a:pt x="2945132" y="2291869"/>
                      </a:lnTo>
                      <a:lnTo>
                        <a:pt x="3194272" y="2291869"/>
                      </a:lnTo>
                      <a:lnTo>
                        <a:pt x="3194272" y="2084229"/>
                      </a:lnTo>
                      <a:close/>
                      <a:moveTo>
                        <a:pt x="2514947" y="2084229"/>
                      </a:moveTo>
                      <a:lnTo>
                        <a:pt x="2514947" y="2291869"/>
                      </a:lnTo>
                      <a:lnTo>
                        <a:pt x="2764087" y="2291869"/>
                      </a:lnTo>
                      <a:lnTo>
                        <a:pt x="2764087" y="2084229"/>
                      </a:lnTo>
                      <a:close/>
                      <a:moveTo>
                        <a:pt x="2124144" y="1714020"/>
                      </a:moveTo>
                      <a:lnTo>
                        <a:pt x="2124144" y="2164020"/>
                      </a:lnTo>
                      <a:lnTo>
                        <a:pt x="1296144" y="2164020"/>
                      </a:lnTo>
                      <a:close/>
                      <a:moveTo>
                        <a:pt x="197090" y="609603"/>
                      </a:moveTo>
                      <a:lnTo>
                        <a:pt x="525322" y="609603"/>
                      </a:lnTo>
                      <a:lnTo>
                        <a:pt x="584058" y="2101023"/>
                      </a:lnTo>
                      <a:lnTo>
                        <a:pt x="1296144" y="1714020"/>
                      </a:lnTo>
                      <a:lnTo>
                        <a:pt x="1296144" y="2164020"/>
                      </a:lnTo>
                      <a:lnTo>
                        <a:pt x="586539" y="2164020"/>
                      </a:lnTo>
                      <a:lnTo>
                        <a:pt x="590547" y="2265787"/>
                      </a:lnTo>
                      <a:lnTo>
                        <a:pt x="2232248" y="2265787"/>
                      </a:lnTo>
                      <a:lnTo>
                        <a:pt x="2232248" y="1954513"/>
                      </a:lnTo>
                      <a:lnTo>
                        <a:pt x="2232248" y="1054513"/>
                      </a:lnTo>
                      <a:lnTo>
                        <a:pt x="3888248" y="1954513"/>
                      </a:lnTo>
                      <a:lnTo>
                        <a:pt x="3888432" y="1954513"/>
                      </a:lnTo>
                      <a:lnTo>
                        <a:pt x="3888432" y="3921971"/>
                      </a:lnTo>
                      <a:lnTo>
                        <a:pt x="2304256" y="3921971"/>
                      </a:lnTo>
                      <a:lnTo>
                        <a:pt x="2232248" y="3921971"/>
                      </a:lnTo>
                      <a:lnTo>
                        <a:pt x="772857" y="3921971"/>
                      </a:lnTo>
                      <a:lnTo>
                        <a:pt x="772857" y="3290059"/>
                      </a:lnTo>
                      <a:lnTo>
                        <a:pt x="361206" y="3290059"/>
                      </a:lnTo>
                      <a:lnTo>
                        <a:pt x="361206" y="3921971"/>
                      </a:lnTo>
                      <a:lnTo>
                        <a:pt x="0" y="3921971"/>
                      </a:lnTo>
                      <a:lnTo>
                        <a:pt x="0" y="2265787"/>
                      </a:lnTo>
                      <a:lnTo>
                        <a:pt x="131865" y="2265787"/>
                      </a:lnTo>
                      <a:close/>
                      <a:moveTo>
                        <a:pt x="929888" y="0"/>
                      </a:moveTo>
                      <a:cubicBezTo>
                        <a:pt x="1019595" y="0"/>
                        <a:pt x="1124659" y="30463"/>
                        <a:pt x="1166726" y="102575"/>
                      </a:cubicBezTo>
                      <a:cubicBezTo>
                        <a:pt x="1212070" y="48192"/>
                        <a:pt x="1255094" y="19511"/>
                        <a:pt x="1304210" y="14210"/>
                      </a:cubicBezTo>
                      <a:cubicBezTo>
                        <a:pt x="1353326" y="8909"/>
                        <a:pt x="1418945" y="35057"/>
                        <a:pt x="1461423" y="70767"/>
                      </a:cubicBezTo>
                      <a:cubicBezTo>
                        <a:pt x="1500648" y="39845"/>
                        <a:pt x="1550404" y="23049"/>
                        <a:pt x="1604082" y="23049"/>
                      </a:cubicBezTo>
                      <a:cubicBezTo>
                        <a:pt x="1692530" y="23049"/>
                        <a:pt x="1770327" y="68651"/>
                        <a:pt x="1814928" y="137833"/>
                      </a:cubicBezTo>
                      <a:cubicBezTo>
                        <a:pt x="1859765" y="69447"/>
                        <a:pt x="1937139" y="24416"/>
                        <a:pt x="2025031" y="24416"/>
                      </a:cubicBezTo>
                      <a:cubicBezTo>
                        <a:pt x="2135143" y="24416"/>
                        <a:pt x="2228747" y="95092"/>
                        <a:pt x="2261925" y="193913"/>
                      </a:cubicBezTo>
                      <a:cubicBezTo>
                        <a:pt x="2262329" y="193791"/>
                        <a:pt x="2262735" y="193790"/>
                        <a:pt x="2263140" y="193790"/>
                      </a:cubicBezTo>
                      <a:cubicBezTo>
                        <a:pt x="2402209" y="193790"/>
                        <a:pt x="2514947" y="306528"/>
                        <a:pt x="2514947" y="445597"/>
                      </a:cubicBezTo>
                      <a:cubicBezTo>
                        <a:pt x="2514947" y="584666"/>
                        <a:pt x="2402209" y="697404"/>
                        <a:pt x="2263140" y="697404"/>
                      </a:cubicBezTo>
                      <a:cubicBezTo>
                        <a:pt x="2176391" y="697404"/>
                        <a:pt x="2099888" y="653537"/>
                        <a:pt x="2054640" y="586750"/>
                      </a:cubicBezTo>
                      <a:cubicBezTo>
                        <a:pt x="2010395" y="653762"/>
                        <a:pt x="1934062" y="697404"/>
                        <a:pt x="1847535" y="697404"/>
                      </a:cubicBezTo>
                      <a:cubicBezTo>
                        <a:pt x="1789311" y="697404"/>
                        <a:pt x="1735702" y="677642"/>
                        <a:pt x="1693695" y="643630"/>
                      </a:cubicBezTo>
                      <a:cubicBezTo>
                        <a:pt x="1651689" y="677642"/>
                        <a:pt x="1598080" y="697404"/>
                        <a:pt x="1539855" y="697404"/>
                      </a:cubicBezTo>
                      <a:cubicBezTo>
                        <a:pt x="1441551" y="697404"/>
                        <a:pt x="1356403" y="641072"/>
                        <a:pt x="1315888" y="558445"/>
                      </a:cubicBezTo>
                      <a:cubicBezTo>
                        <a:pt x="1272229" y="598661"/>
                        <a:pt x="1206400" y="634839"/>
                        <a:pt x="1149712" y="622576"/>
                      </a:cubicBezTo>
                      <a:cubicBezTo>
                        <a:pt x="1096483" y="611061"/>
                        <a:pt x="1025744" y="572014"/>
                        <a:pt x="984978" y="498638"/>
                      </a:cubicBezTo>
                      <a:cubicBezTo>
                        <a:pt x="959504" y="574665"/>
                        <a:pt x="887516" y="629050"/>
                        <a:pt x="802824" y="629050"/>
                      </a:cubicBezTo>
                      <a:cubicBezTo>
                        <a:pt x="724492" y="629050"/>
                        <a:pt x="657026" y="582526"/>
                        <a:pt x="627413" y="515210"/>
                      </a:cubicBezTo>
                      <a:cubicBezTo>
                        <a:pt x="584988" y="553591"/>
                        <a:pt x="527392" y="574026"/>
                        <a:pt x="479717" y="567162"/>
                      </a:cubicBezTo>
                      <a:cubicBezTo>
                        <a:pt x="439788" y="561414"/>
                        <a:pt x="406466" y="547383"/>
                        <a:pt x="379767" y="527160"/>
                      </a:cubicBezTo>
                      <a:cubicBezTo>
                        <a:pt x="310874" y="498171"/>
                        <a:pt x="262300" y="430445"/>
                        <a:pt x="261518" y="351249"/>
                      </a:cubicBezTo>
                      <a:cubicBezTo>
                        <a:pt x="261425" y="351089"/>
                        <a:pt x="261381" y="350918"/>
                        <a:pt x="261338" y="350746"/>
                      </a:cubicBezTo>
                      <a:cubicBezTo>
                        <a:pt x="228153" y="316942"/>
                        <a:pt x="208360" y="270473"/>
                        <a:pt x="208360" y="219381"/>
                      </a:cubicBezTo>
                      <a:cubicBezTo>
                        <a:pt x="208360" y="112466"/>
                        <a:pt x="295031" y="25795"/>
                        <a:pt x="401946" y="25795"/>
                      </a:cubicBezTo>
                      <a:cubicBezTo>
                        <a:pt x="425158" y="25795"/>
                        <a:pt x="447416" y="29880"/>
                        <a:pt x="467791" y="38056"/>
                      </a:cubicBezTo>
                      <a:cubicBezTo>
                        <a:pt x="585794" y="17893"/>
                        <a:pt x="696162" y="87852"/>
                        <a:pt x="737322" y="124235"/>
                      </a:cubicBezTo>
                      <a:cubicBezTo>
                        <a:pt x="782627" y="68126"/>
                        <a:pt x="852143" y="0"/>
                        <a:pt x="9298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99" name="Rectangle 24">
                  <a:extLst>
                    <a:ext uri="{FF2B5EF4-FFF2-40B4-BE49-F238E27FC236}">
                      <a16:creationId xmlns:a16="http://schemas.microsoft.com/office/drawing/2014/main" id="{AA6A2591-51E8-43EC-803C-B5E01F02F9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0700000">
                  <a:off x="2307865" y="1808900"/>
                  <a:ext cx="456968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5825" h="2998234">
                      <a:moveTo>
                        <a:pt x="571963" y="2092124"/>
                      </a:moveTo>
                      <a:lnTo>
                        <a:pt x="465390" y="2092124"/>
                      </a:lnTo>
                      <a:lnTo>
                        <a:pt x="571963" y="2198697"/>
                      </a:lnTo>
                      <a:close/>
                      <a:moveTo>
                        <a:pt x="571962" y="1939097"/>
                      </a:moveTo>
                      <a:lnTo>
                        <a:pt x="465390" y="2045669"/>
                      </a:lnTo>
                      <a:lnTo>
                        <a:pt x="571962" y="2045669"/>
                      </a:lnTo>
                      <a:close/>
                      <a:moveTo>
                        <a:pt x="724990" y="2092124"/>
                      </a:moveTo>
                      <a:lnTo>
                        <a:pt x="618417" y="2092124"/>
                      </a:lnTo>
                      <a:lnTo>
                        <a:pt x="618418" y="2198697"/>
                      </a:lnTo>
                      <a:close/>
                      <a:moveTo>
                        <a:pt x="618418" y="1939104"/>
                      </a:moveTo>
                      <a:lnTo>
                        <a:pt x="618417" y="2045669"/>
                      </a:lnTo>
                      <a:lnTo>
                        <a:pt x="724982" y="2045669"/>
                      </a:lnTo>
                      <a:close/>
                      <a:moveTo>
                        <a:pt x="760612" y="1901643"/>
                      </a:moveTo>
                      <a:lnTo>
                        <a:pt x="654047" y="1901643"/>
                      </a:lnTo>
                      <a:lnTo>
                        <a:pt x="760612" y="2008208"/>
                      </a:lnTo>
                      <a:close/>
                      <a:moveTo>
                        <a:pt x="760612" y="1748616"/>
                      </a:moveTo>
                      <a:lnTo>
                        <a:pt x="654040" y="1855188"/>
                      </a:lnTo>
                      <a:lnTo>
                        <a:pt x="760612" y="1855188"/>
                      </a:lnTo>
                      <a:close/>
                      <a:moveTo>
                        <a:pt x="913640" y="1901643"/>
                      </a:moveTo>
                      <a:lnTo>
                        <a:pt x="807067" y="1901643"/>
                      </a:lnTo>
                      <a:lnTo>
                        <a:pt x="807067" y="2008216"/>
                      </a:lnTo>
                      <a:close/>
                      <a:moveTo>
                        <a:pt x="807067" y="1748615"/>
                      </a:moveTo>
                      <a:lnTo>
                        <a:pt x="807067" y="1855188"/>
                      </a:lnTo>
                      <a:lnTo>
                        <a:pt x="913640" y="1855188"/>
                      </a:lnTo>
                      <a:close/>
                      <a:moveTo>
                        <a:pt x="953368" y="1708887"/>
                      </a:moveTo>
                      <a:lnTo>
                        <a:pt x="846796" y="1708887"/>
                      </a:lnTo>
                      <a:lnTo>
                        <a:pt x="953368" y="1815459"/>
                      </a:lnTo>
                      <a:close/>
                      <a:moveTo>
                        <a:pt x="953368" y="1555860"/>
                      </a:moveTo>
                      <a:lnTo>
                        <a:pt x="846796" y="1662432"/>
                      </a:lnTo>
                      <a:lnTo>
                        <a:pt x="953368" y="1662432"/>
                      </a:lnTo>
                      <a:close/>
                      <a:moveTo>
                        <a:pt x="1106396" y="1708887"/>
                      </a:moveTo>
                      <a:lnTo>
                        <a:pt x="999823" y="1708887"/>
                      </a:lnTo>
                      <a:lnTo>
                        <a:pt x="999823" y="1815460"/>
                      </a:lnTo>
                      <a:close/>
                      <a:moveTo>
                        <a:pt x="999823" y="1555860"/>
                      </a:moveTo>
                      <a:lnTo>
                        <a:pt x="999823" y="1662432"/>
                      </a:lnTo>
                      <a:lnTo>
                        <a:pt x="1106396" y="1662432"/>
                      </a:lnTo>
                      <a:close/>
                      <a:moveTo>
                        <a:pt x="1144754" y="1514764"/>
                      </a:moveTo>
                      <a:lnTo>
                        <a:pt x="1038182" y="1514764"/>
                      </a:lnTo>
                      <a:lnTo>
                        <a:pt x="1144754" y="1621337"/>
                      </a:lnTo>
                      <a:close/>
                      <a:moveTo>
                        <a:pt x="1144754" y="1361737"/>
                      </a:moveTo>
                      <a:lnTo>
                        <a:pt x="1038182" y="1468309"/>
                      </a:lnTo>
                      <a:lnTo>
                        <a:pt x="1144754" y="1468309"/>
                      </a:lnTo>
                      <a:close/>
                      <a:moveTo>
                        <a:pt x="1297782" y="1514764"/>
                      </a:moveTo>
                      <a:lnTo>
                        <a:pt x="1191209" y="1514764"/>
                      </a:lnTo>
                      <a:lnTo>
                        <a:pt x="1191209" y="1621337"/>
                      </a:lnTo>
                      <a:close/>
                      <a:moveTo>
                        <a:pt x="1191209" y="1361737"/>
                      </a:moveTo>
                      <a:lnTo>
                        <a:pt x="1191209" y="1468309"/>
                      </a:lnTo>
                      <a:lnTo>
                        <a:pt x="1297782" y="1468309"/>
                      </a:lnTo>
                      <a:close/>
                      <a:moveTo>
                        <a:pt x="1335838" y="1323681"/>
                      </a:moveTo>
                      <a:lnTo>
                        <a:pt x="1229266" y="1323681"/>
                      </a:lnTo>
                      <a:lnTo>
                        <a:pt x="1335838" y="1430253"/>
                      </a:lnTo>
                      <a:close/>
                      <a:moveTo>
                        <a:pt x="1335838" y="1170654"/>
                      </a:moveTo>
                      <a:lnTo>
                        <a:pt x="1229266" y="1277226"/>
                      </a:lnTo>
                      <a:lnTo>
                        <a:pt x="1335838" y="1277226"/>
                      </a:lnTo>
                      <a:close/>
                      <a:moveTo>
                        <a:pt x="1488865" y="1323681"/>
                      </a:moveTo>
                      <a:lnTo>
                        <a:pt x="1382293" y="1323681"/>
                      </a:lnTo>
                      <a:lnTo>
                        <a:pt x="1382293" y="1430253"/>
                      </a:lnTo>
                      <a:close/>
                      <a:moveTo>
                        <a:pt x="1382293" y="1170653"/>
                      </a:moveTo>
                      <a:lnTo>
                        <a:pt x="1382293" y="1277226"/>
                      </a:lnTo>
                      <a:lnTo>
                        <a:pt x="1488865" y="1277226"/>
                      </a:lnTo>
                      <a:close/>
                      <a:moveTo>
                        <a:pt x="2914702" y="2523007"/>
                      </a:moveTo>
                      <a:cubicBezTo>
                        <a:pt x="2900642" y="2508947"/>
                        <a:pt x="2877845" y="2508947"/>
                        <a:pt x="2863784" y="2523007"/>
                      </a:cubicBezTo>
                      <a:cubicBezTo>
                        <a:pt x="2849724" y="2537067"/>
                        <a:pt x="2849724" y="2559864"/>
                        <a:pt x="2863784" y="2573924"/>
                      </a:cubicBezTo>
                      <a:cubicBezTo>
                        <a:pt x="2877845" y="2587985"/>
                        <a:pt x="2900642" y="2587985"/>
                        <a:pt x="2914702" y="2573924"/>
                      </a:cubicBezTo>
                      <a:cubicBezTo>
                        <a:pt x="2928762" y="2559864"/>
                        <a:pt x="2928762" y="2537067"/>
                        <a:pt x="2914702" y="2523007"/>
                      </a:cubicBezTo>
                      <a:close/>
                      <a:moveTo>
                        <a:pt x="1526922" y="1132597"/>
                      </a:moveTo>
                      <a:lnTo>
                        <a:pt x="1420350" y="1132596"/>
                      </a:lnTo>
                      <a:lnTo>
                        <a:pt x="1526922" y="1239169"/>
                      </a:lnTo>
                      <a:close/>
                      <a:moveTo>
                        <a:pt x="1526922" y="979569"/>
                      </a:moveTo>
                      <a:lnTo>
                        <a:pt x="1420350" y="1086141"/>
                      </a:lnTo>
                      <a:lnTo>
                        <a:pt x="1526922" y="1086142"/>
                      </a:lnTo>
                      <a:close/>
                      <a:moveTo>
                        <a:pt x="1679950" y="1132597"/>
                      </a:moveTo>
                      <a:lnTo>
                        <a:pt x="1573377" y="1132597"/>
                      </a:lnTo>
                      <a:lnTo>
                        <a:pt x="1573377" y="1239169"/>
                      </a:lnTo>
                      <a:close/>
                      <a:moveTo>
                        <a:pt x="1573377" y="979569"/>
                      </a:moveTo>
                      <a:lnTo>
                        <a:pt x="1573377" y="1086142"/>
                      </a:lnTo>
                      <a:lnTo>
                        <a:pt x="1679950" y="1086142"/>
                      </a:lnTo>
                      <a:close/>
                      <a:moveTo>
                        <a:pt x="1718007" y="941512"/>
                      </a:moveTo>
                      <a:lnTo>
                        <a:pt x="1611434" y="941512"/>
                      </a:lnTo>
                      <a:lnTo>
                        <a:pt x="1718007" y="1048085"/>
                      </a:lnTo>
                      <a:close/>
                      <a:moveTo>
                        <a:pt x="1718006" y="788485"/>
                      </a:moveTo>
                      <a:lnTo>
                        <a:pt x="1611434" y="895057"/>
                      </a:lnTo>
                      <a:lnTo>
                        <a:pt x="1718006" y="895057"/>
                      </a:lnTo>
                      <a:close/>
                      <a:moveTo>
                        <a:pt x="1871034" y="941512"/>
                      </a:moveTo>
                      <a:lnTo>
                        <a:pt x="1764461" y="941512"/>
                      </a:lnTo>
                      <a:lnTo>
                        <a:pt x="1764462" y="1048085"/>
                      </a:lnTo>
                      <a:close/>
                      <a:moveTo>
                        <a:pt x="1764461" y="788485"/>
                      </a:moveTo>
                      <a:lnTo>
                        <a:pt x="1764462" y="895057"/>
                      </a:lnTo>
                      <a:lnTo>
                        <a:pt x="1871034" y="895057"/>
                      </a:lnTo>
                      <a:close/>
                      <a:moveTo>
                        <a:pt x="3382381" y="1946466"/>
                      </a:moveTo>
                      <a:lnTo>
                        <a:pt x="2893361" y="2435486"/>
                      </a:lnTo>
                      <a:lnTo>
                        <a:pt x="2933988" y="2428503"/>
                      </a:lnTo>
                      <a:lnTo>
                        <a:pt x="3009207" y="2503722"/>
                      </a:lnTo>
                      <a:lnTo>
                        <a:pt x="3003173" y="2538827"/>
                      </a:lnTo>
                      <a:lnTo>
                        <a:pt x="3488958" y="2053042"/>
                      </a:lnTo>
                      <a:lnTo>
                        <a:pt x="3388629" y="1952714"/>
                      </a:lnTo>
                      <a:close/>
                      <a:moveTo>
                        <a:pt x="2405874" y="794872"/>
                      </a:moveTo>
                      <a:lnTo>
                        <a:pt x="2299301" y="794872"/>
                      </a:lnTo>
                      <a:lnTo>
                        <a:pt x="2405874" y="901444"/>
                      </a:lnTo>
                      <a:close/>
                      <a:moveTo>
                        <a:pt x="2789111" y="1176277"/>
                      </a:moveTo>
                      <a:lnTo>
                        <a:pt x="2682538" y="1176278"/>
                      </a:lnTo>
                      <a:lnTo>
                        <a:pt x="2789111" y="1282850"/>
                      </a:lnTo>
                      <a:close/>
                      <a:moveTo>
                        <a:pt x="2596355" y="983521"/>
                      </a:moveTo>
                      <a:lnTo>
                        <a:pt x="2489782" y="983522"/>
                      </a:lnTo>
                      <a:lnTo>
                        <a:pt x="2596355" y="1090094"/>
                      </a:lnTo>
                      <a:close/>
                      <a:moveTo>
                        <a:pt x="3174317" y="1558747"/>
                      </a:moveTo>
                      <a:lnTo>
                        <a:pt x="3067745" y="1558747"/>
                      </a:lnTo>
                      <a:lnTo>
                        <a:pt x="3174317" y="1665320"/>
                      </a:lnTo>
                      <a:close/>
                      <a:moveTo>
                        <a:pt x="2983234" y="1367664"/>
                      </a:moveTo>
                      <a:lnTo>
                        <a:pt x="2876661" y="1367664"/>
                      </a:lnTo>
                      <a:lnTo>
                        <a:pt x="2983234" y="1474236"/>
                      </a:lnTo>
                      <a:close/>
                      <a:moveTo>
                        <a:pt x="3556486" y="1940915"/>
                      </a:moveTo>
                      <a:lnTo>
                        <a:pt x="3449914" y="1940915"/>
                      </a:lnTo>
                      <a:lnTo>
                        <a:pt x="3556487" y="2047488"/>
                      </a:lnTo>
                      <a:close/>
                      <a:moveTo>
                        <a:pt x="3365402" y="1749831"/>
                      </a:moveTo>
                      <a:lnTo>
                        <a:pt x="3258830" y="1749831"/>
                      </a:lnTo>
                      <a:lnTo>
                        <a:pt x="3365402" y="1856404"/>
                      </a:lnTo>
                      <a:close/>
                      <a:moveTo>
                        <a:pt x="3761426" y="2144804"/>
                      </a:moveTo>
                      <a:lnTo>
                        <a:pt x="3654853" y="2144804"/>
                      </a:lnTo>
                      <a:lnTo>
                        <a:pt x="3761426" y="2251377"/>
                      </a:lnTo>
                      <a:close/>
                      <a:moveTo>
                        <a:pt x="2405874" y="657532"/>
                      </a:moveTo>
                      <a:lnTo>
                        <a:pt x="2314989" y="748417"/>
                      </a:lnTo>
                      <a:lnTo>
                        <a:pt x="2405874" y="748417"/>
                      </a:lnTo>
                      <a:close/>
                      <a:moveTo>
                        <a:pt x="2558894" y="794872"/>
                      </a:moveTo>
                      <a:lnTo>
                        <a:pt x="2452329" y="794872"/>
                      </a:lnTo>
                      <a:lnTo>
                        <a:pt x="2452329" y="901437"/>
                      </a:lnTo>
                      <a:close/>
                      <a:moveTo>
                        <a:pt x="2596355" y="830501"/>
                      </a:moveTo>
                      <a:lnTo>
                        <a:pt x="2489790" y="937067"/>
                      </a:lnTo>
                      <a:lnTo>
                        <a:pt x="2596355" y="937067"/>
                      </a:lnTo>
                      <a:close/>
                      <a:moveTo>
                        <a:pt x="2942138" y="1176278"/>
                      </a:moveTo>
                      <a:lnTo>
                        <a:pt x="2835566" y="1176277"/>
                      </a:lnTo>
                      <a:lnTo>
                        <a:pt x="2835566" y="1282850"/>
                      </a:lnTo>
                      <a:close/>
                      <a:moveTo>
                        <a:pt x="2789111" y="1023250"/>
                      </a:moveTo>
                      <a:lnTo>
                        <a:pt x="2682538" y="1129823"/>
                      </a:lnTo>
                      <a:lnTo>
                        <a:pt x="2789111" y="1129823"/>
                      </a:lnTo>
                      <a:close/>
                      <a:moveTo>
                        <a:pt x="2749382" y="983521"/>
                      </a:moveTo>
                      <a:lnTo>
                        <a:pt x="2642810" y="983522"/>
                      </a:lnTo>
                      <a:lnTo>
                        <a:pt x="2642810" y="1090094"/>
                      </a:lnTo>
                      <a:close/>
                      <a:moveTo>
                        <a:pt x="3327345" y="1558747"/>
                      </a:moveTo>
                      <a:lnTo>
                        <a:pt x="3220772" y="1558747"/>
                      </a:lnTo>
                      <a:lnTo>
                        <a:pt x="3220772" y="1665320"/>
                      </a:lnTo>
                      <a:close/>
                      <a:moveTo>
                        <a:pt x="3174317" y="1405720"/>
                      </a:moveTo>
                      <a:lnTo>
                        <a:pt x="3067745" y="1512292"/>
                      </a:lnTo>
                      <a:lnTo>
                        <a:pt x="3174317" y="1512292"/>
                      </a:lnTo>
                      <a:close/>
                      <a:moveTo>
                        <a:pt x="3136261" y="1367664"/>
                      </a:moveTo>
                      <a:lnTo>
                        <a:pt x="3029688" y="1367664"/>
                      </a:lnTo>
                      <a:lnTo>
                        <a:pt x="3029689" y="1474236"/>
                      </a:lnTo>
                      <a:close/>
                      <a:moveTo>
                        <a:pt x="2983234" y="1214636"/>
                      </a:moveTo>
                      <a:lnTo>
                        <a:pt x="2876661" y="1321209"/>
                      </a:lnTo>
                      <a:lnTo>
                        <a:pt x="2983234" y="1321209"/>
                      </a:lnTo>
                      <a:close/>
                      <a:moveTo>
                        <a:pt x="3709514" y="1940915"/>
                      </a:moveTo>
                      <a:lnTo>
                        <a:pt x="3602941" y="1940915"/>
                      </a:lnTo>
                      <a:lnTo>
                        <a:pt x="3602942" y="2047488"/>
                      </a:lnTo>
                      <a:close/>
                      <a:moveTo>
                        <a:pt x="3556487" y="1787888"/>
                      </a:moveTo>
                      <a:lnTo>
                        <a:pt x="3449914" y="1894460"/>
                      </a:lnTo>
                      <a:lnTo>
                        <a:pt x="3556486" y="1894460"/>
                      </a:lnTo>
                      <a:close/>
                      <a:moveTo>
                        <a:pt x="3518430" y="1749831"/>
                      </a:moveTo>
                      <a:lnTo>
                        <a:pt x="3411857" y="1749831"/>
                      </a:lnTo>
                      <a:lnTo>
                        <a:pt x="3411857" y="1856403"/>
                      </a:lnTo>
                      <a:close/>
                      <a:moveTo>
                        <a:pt x="3365402" y="1596803"/>
                      </a:moveTo>
                      <a:lnTo>
                        <a:pt x="3258830" y="1703376"/>
                      </a:lnTo>
                      <a:lnTo>
                        <a:pt x="3365402" y="1703376"/>
                      </a:lnTo>
                      <a:close/>
                      <a:moveTo>
                        <a:pt x="3761426" y="1991777"/>
                      </a:moveTo>
                      <a:lnTo>
                        <a:pt x="3654853" y="2098349"/>
                      </a:lnTo>
                      <a:lnTo>
                        <a:pt x="3761426" y="2098349"/>
                      </a:lnTo>
                      <a:close/>
                      <a:moveTo>
                        <a:pt x="2452329" y="641845"/>
                      </a:moveTo>
                      <a:lnTo>
                        <a:pt x="2452329" y="748417"/>
                      </a:lnTo>
                      <a:lnTo>
                        <a:pt x="2558901" y="748417"/>
                      </a:lnTo>
                      <a:close/>
                      <a:moveTo>
                        <a:pt x="2835566" y="1023250"/>
                      </a:moveTo>
                      <a:lnTo>
                        <a:pt x="2835566" y="1129822"/>
                      </a:lnTo>
                      <a:lnTo>
                        <a:pt x="2942138" y="1129822"/>
                      </a:lnTo>
                      <a:close/>
                      <a:moveTo>
                        <a:pt x="2642810" y="830494"/>
                      </a:moveTo>
                      <a:lnTo>
                        <a:pt x="2642810" y="937066"/>
                      </a:lnTo>
                      <a:lnTo>
                        <a:pt x="2749382" y="937066"/>
                      </a:lnTo>
                      <a:close/>
                      <a:moveTo>
                        <a:pt x="3220772" y="1405720"/>
                      </a:moveTo>
                      <a:lnTo>
                        <a:pt x="3220772" y="1512292"/>
                      </a:lnTo>
                      <a:lnTo>
                        <a:pt x="3327344" y="1512292"/>
                      </a:lnTo>
                      <a:close/>
                      <a:moveTo>
                        <a:pt x="3029688" y="1214636"/>
                      </a:moveTo>
                      <a:lnTo>
                        <a:pt x="3029688" y="1321209"/>
                      </a:lnTo>
                      <a:lnTo>
                        <a:pt x="3136261" y="1321209"/>
                      </a:lnTo>
                      <a:close/>
                      <a:moveTo>
                        <a:pt x="3602941" y="1787888"/>
                      </a:moveTo>
                      <a:lnTo>
                        <a:pt x="3602941" y="1894460"/>
                      </a:lnTo>
                      <a:lnTo>
                        <a:pt x="3709514" y="1894460"/>
                      </a:lnTo>
                      <a:close/>
                      <a:moveTo>
                        <a:pt x="3411857" y="1596803"/>
                      </a:moveTo>
                      <a:lnTo>
                        <a:pt x="3411857" y="1703376"/>
                      </a:lnTo>
                      <a:lnTo>
                        <a:pt x="3518429" y="1703376"/>
                      </a:lnTo>
                      <a:close/>
                      <a:moveTo>
                        <a:pt x="2353083" y="150965"/>
                      </a:moveTo>
                      <a:lnTo>
                        <a:pt x="2025288" y="132265"/>
                      </a:lnTo>
                      <a:lnTo>
                        <a:pt x="2071608" y="178585"/>
                      </a:lnTo>
                      <a:lnTo>
                        <a:pt x="2093619" y="156574"/>
                      </a:lnTo>
                      <a:lnTo>
                        <a:pt x="2220546" y="283501"/>
                      </a:lnTo>
                      <a:close/>
                      <a:moveTo>
                        <a:pt x="2523312" y="286240"/>
                      </a:moveTo>
                      <a:lnTo>
                        <a:pt x="2373298" y="436253"/>
                      </a:lnTo>
                      <a:lnTo>
                        <a:pt x="2500225" y="563180"/>
                      </a:lnTo>
                      <a:lnTo>
                        <a:pt x="2473487" y="589919"/>
                      </a:lnTo>
                      <a:lnTo>
                        <a:pt x="2618667" y="735099"/>
                      </a:lnTo>
                      <a:lnTo>
                        <a:pt x="2619582" y="734183"/>
                      </a:lnTo>
                      <a:lnTo>
                        <a:pt x="2812338" y="926939"/>
                      </a:lnTo>
                      <a:lnTo>
                        <a:pt x="2845693" y="960294"/>
                      </a:lnTo>
                      <a:lnTo>
                        <a:pt x="3005093" y="1119693"/>
                      </a:lnTo>
                      <a:lnTo>
                        <a:pt x="3006461" y="1118325"/>
                      </a:lnTo>
                      <a:lnTo>
                        <a:pt x="3197545" y="1309409"/>
                      </a:lnTo>
                      <a:lnTo>
                        <a:pt x="3232572" y="1344436"/>
                      </a:lnTo>
                      <a:lnTo>
                        <a:pt x="3246403" y="1358267"/>
                      </a:lnTo>
                      <a:close/>
                      <a:moveTo>
                        <a:pt x="2523816" y="30335"/>
                      </a:moveTo>
                      <a:lnTo>
                        <a:pt x="2626629" y="133149"/>
                      </a:lnTo>
                      <a:lnTo>
                        <a:pt x="2552082" y="207696"/>
                      </a:lnTo>
                      <a:lnTo>
                        <a:pt x="2576968" y="232583"/>
                      </a:lnTo>
                      <a:lnTo>
                        <a:pt x="2575182" y="234369"/>
                      </a:lnTo>
                      <a:lnTo>
                        <a:pt x="3513251" y="1625113"/>
                      </a:lnTo>
                      <a:lnTo>
                        <a:pt x="3579714" y="1691577"/>
                      </a:lnTo>
                      <a:lnTo>
                        <a:pt x="3614741" y="1726603"/>
                      </a:lnTo>
                      <a:lnTo>
                        <a:pt x="3784128" y="1895991"/>
                      </a:lnTo>
                      <a:lnTo>
                        <a:pt x="3784653" y="1895466"/>
                      </a:lnTo>
                      <a:lnTo>
                        <a:pt x="3802957" y="1913770"/>
                      </a:lnTo>
                      <a:lnTo>
                        <a:pt x="3802957" y="1914820"/>
                      </a:lnTo>
                      <a:lnTo>
                        <a:pt x="3805825" y="1917687"/>
                      </a:lnTo>
                      <a:lnTo>
                        <a:pt x="3802957" y="1920555"/>
                      </a:lnTo>
                      <a:lnTo>
                        <a:pt x="3802957" y="2329384"/>
                      </a:lnTo>
                      <a:lnTo>
                        <a:pt x="3784653" y="2347688"/>
                      </a:lnTo>
                      <a:lnTo>
                        <a:pt x="3580239" y="2143274"/>
                      </a:lnTo>
                      <a:lnTo>
                        <a:pt x="3579714" y="2143798"/>
                      </a:lnTo>
                      <a:lnTo>
                        <a:pt x="3514414" y="2078498"/>
                      </a:lnTo>
                      <a:lnTo>
                        <a:pt x="2992605" y="2600306"/>
                      </a:lnTo>
                      <a:lnTo>
                        <a:pt x="2990741" y="2611151"/>
                      </a:lnTo>
                      <a:lnTo>
                        <a:pt x="2771416" y="2767764"/>
                      </a:lnTo>
                      <a:lnTo>
                        <a:pt x="2746140" y="2742487"/>
                      </a:lnTo>
                      <a:lnTo>
                        <a:pt x="2670170" y="2818456"/>
                      </a:lnTo>
                      <a:lnTo>
                        <a:pt x="2651401" y="2799687"/>
                      </a:lnTo>
                      <a:cubicBezTo>
                        <a:pt x="2625528" y="2785735"/>
                        <a:pt x="2592950" y="2788926"/>
                        <a:pt x="2569612" y="2809139"/>
                      </a:cubicBezTo>
                      <a:cubicBezTo>
                        <a:pt x="2540180" y="2834630"/>
                        <a:pt x="2535445" y="2878528"/>
                        <a:pt x="2558763" y="2909709"/>
                      </a:cubicBezTo>
                      <a:cubicBezTo>
                        <a:pt x="2580225" y="2939886"/>
                        <a:pt x="2602221" y="2944074"/>
                        <a:pt x="2698387" y="2956528"/>
                      </a:cubicBezTo>
                      <a:cubicBezTo>
                        <a:pt x="2612716" y="3019512"/>
                        <a:pt x="2549084" y="3004923"/>
                        <a:pt x="2499317" y="2954166"/>
                      </a:cubicBezTo>
                      <a:cubicBezTo>
                        <a:pt x="2449549" y="2903408"/>
                        <a:pt x="2462151" y="2804007"/>
                        <a:pt x="2521014" y="2753027"/>
                      </a:cubicBezTo>
                      <a:cubicBezTo>
                        <a:pt x="2561003" y="2718393"/>
                        <a:pt x="2614554" y="2708748"/>
                        <a:pt x="2661444" y="2725347"/>
                      </a:cubicBezTo>
                      <a:lnTo>
                        <a:pt x="2695222" y="2691569"/>
                      </a:lnTo>
                      <a:lnTo>
                        <a:pt x="2669947" y="2666294"/>
                      </a:lnTo>
                      <a:lnTo>
                        <a:pt x="2810390" y="2469612"/>
                      </a:lnTo>
                      <a:lnTo>
                        <a:pt x="2809356" y="2468579"/>
                      </a:lnTo>
                      <a:lnTo>
                        <a:pt x="2815551" y="2462385"/>
                      </a:lnTo>
                      <a:lnTo>
                        <a:pt x="2826559" y="2446968"/>
                      </a:lnTo>
                      <a:lnTo>
                        <a:pt x="2831882" y="2446053"/>
                      </a:lnTo>
                      <a:lnTo>
                        <a:pt x="3356925" y="1921010"/>
                      </a:lnTo>
                      <a:lnTo>
                        <a:pt x="3353603" y="1917688"/>
                      </a:lnTo>
                      <a:lnTo>
                        <a:pt x="3197545" y="1761630"/>
                      </a:lnTo>
                      <a:lnTo>
                        <a:pt x="3197544" y="1761631"/>
                      </a:lnTo>
                      <a:lnTo>
                        <a:pt x="3006461" y="1570547"/>
                      </a:lnTo>
                      <a:lnTo>
                        <a:pt x="2971434" y="1535520"/>
                      </a:lnTo>
                      <a:lnTo>
                        <a:pt x="2813706" y="1377793"/>
                      </a:lnTo>
                      <a:lnTo>
                        <a:pt x="2812338" y="1379161"/>
                      </a:lnTo>
                      <a:lnTo>
                        <a:pt x="2619582" y="1186405"/>
                      </a:lnTo>
                      <a:lnTo>
                        <a:pt x="2586227" y="1153050"/>
                      </a:lnTo>
                      <a:lnTo>
                        <a:pt x="2430017" y="996839"/>
                      </a:lnTo>
                      <a:lnTo>
                        <a:pt x="2429101" y="997755"/>
                      </a:lnTo>
                      <a:lnTo>
                        <a:pt x="2247376" y="816030"/>
                      </a:lnTo>
                      <a:lnTo>
                        <a:pt x="2194721" y="868684"/>
                      </a:lnTo>
                      <a:lnTo>
                        <a:pt x="2169629" y="843592"/>
                      </a:lnTo>
                      <a:lnTo>
                        <a:pt x="2012511" y="1000710"/>
                      </a:lnTo>
                      <a:lnTo>
                        <a:pt x="1948715" y="936915"/>
                      </a:lnTo>
                      <a:lnTo>
                        <a:pt x="1776261" y="1109369"/>
                      </a:lnTo>
                      <a:lnTo>
                        <a:pt x="1741234" y="1144396"/>
                      </a:lnTo>
                      <a:lnTo>
                        <a:pt x="1585176" y="1300453"/>
                      </a:lnTo>
                      <a:lnTo>
                        <a:pt x="1550150" y="1335480"/>
                      </a:lnTo>
                      <a:lnTo>
                        <a:pt x="1394093" y="1491537"/>
                      </a:lnTo>
                      <a:lnTo>
                        <a:pt x="1359065" y="1526564"/>
                      </a:lnTo>
                      <a:lnTo>
                        <a:pt x="1201338" y="1684291"/>
                      </a:lnTo>
                      <a:lnTo>
                        <a:pt x="1202706" y="1685660"/>
                      </a:lnTo>
                      <a:lnTo>
                        <a:pt x="1009951" y="1878416"/>
                      </a:lnTo>
                      <a:lnTo>
                        <a:pt x="976596" y="1911771"/>
                      </a:lnTo>
                      <a:lnTo>
                        <a:pt x="820385" y="2067981"/>
                      </a:lnTo>
                      <a:lnTo>
                        <a:pt x="821301" y="2068897"/>
                      </a:lnTo>
                      <a:lnTo>
                        <a:pt x="612116" y="2278081"/>
                      </a:lnTo>
                      <a:lnTo>
                        <a:pt x="673628" y="2339593"/>
                      </a:lnTo>
                      <a:lnTo>
                        <a:pt x="567426" y="2445795"/>
                      </a:lnTo>
                      <a:lnTo>
                        <a:pt x="672230" y="2550598"/>
                      </a:lnTo>
                      <a:lnTo>
                        <a:pt x="566028" y="2656800"/>
                      </a:lnTo>
                      <a:lnTo>
                        <a:pt x="0" y="2090772"/>
                      </a:lnTo>
                      <a:lnTo>
                        <a:pt x="106202" y="1984570"/>
                      </a:lnTo>
                      <a:lnTo>
                        <a:pt x="211005" y="2089373"/>
                      </a:lnTo>
                      <a:lnTo>
                        <a:pt x="317206" y="1983171"/>
                      </a:lnTo>
                      <a:lnTo>
                        <a:pt x="386005" y="2051970"/>
                      </a:lnTo>
                      <a:lnTo>
                        <a:pt x="558644" y="1879331"/>
                      </a:lnTo>
                      <a:lnTo>
                        <a:pt x="557729" y="1878415"/>
                      </a:lnTo>
                      <a:lnTo>
                        <a:pt x="750485" y="1685660"/>
                      </a:lnTo>
                      <a:lnTo>
                        <a:pt x="783839" y="1652305"/>
                      </a:lnTo>
                      <a:lnTo>
                        <a:pt x="943239" y="1492905"/>
                      </a:lnTo>
                      <a:lnTo>
                        <a:pt x="941871" y="1491537"/>
                      </a:lnTo>
                      <a:lnTo>
                        <a:pt x="1132954" y="1300453"/>
                      </a:lnTo>
                      <a:lnTo>
                        <a:pt x="1167982" y="1265426"/>
                      </a:lnTo>
                      <a:lnTo>
                        <a:pt x="1324039" y="1109369"/>
                      </a:lnTo>
                      <a:lnTo>
                        <a:pt x="1359065" y="1074342"/>
                      </a:lnTo>
                      <a:lnTo>
                        <a:pt x="1515123" y="918285"/>
                      </a:lnTo>
                      <a:lnTo>
                        <a:pt x="1550150" y="883258"/>
                      </a:lnTo>
                      <a:lnTo>
                        <a:pt x="1722604" y="710804"/>
                      </a:lnTo>
                      <a:lnTo>
                        <a:pt x="1656089" y="644289"/>
                      </a:lnTo>
                      <a:lnTo>
                        <a:pt x="1813208" y="487170"/>
                      </a:lnTo>
                      <a:lnTo>
                        <a:pt x="1788115" y="462078"/>
                      </a:lnTo>
                      <a:lnTo>
                        <a:pt x="1817021" y="433172"/>
                      </a:lnTo>
                      <a:lnTo>
                        <a:pt x="1638436" y="254587"/>
                      </a:lnTo>
                      <a:lnTo>
                        <a:pt x="1893022" y="0"/>
                      </a:lnTo>
                      <a:lnTo>
                        <a:pt x="1948799" y="55777"/>
                      </a:lnTo>
                      <a:lnTo>
                        <a:pt x="2421315" y="82732"/>
                      </a:lnTo>
                      <a:lnTo>
                        <a:pt x="2424216" y="79831"/>
                      </a:lnTo>
                      <a:lnTo>
                        <a:pt x="2449269" y="1048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00" name="Rectangle 41">
                  <a:extLst>
                    <a:ext uri="{FF2B5EF4-FFF2-40B4-BE49-F238E27FC236}">
                      <a16:creationId xmlns:a16="http://schemas.microsoft.com/office/drawing/2014/main" id="{F24EC7AE-E2EC-4F03-ABA5-26F24F4804D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192674">
                  <a:off x="926950" y="2109352"/>
                  <a:ext cx="360000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8423" h="3970014">
                      <a:moveTo>
                        <a:pt x="1259577" y="2471243"/>
                      </a:moveTo>
                      <a:cubicBezTo>
                        <a:pt x="1293292" y="2471243"/>
                        <a:pt x="1320623" y="2543205"/>
                        <a:pt x="1320623" y="2631975"/>
                      </a:cubicBezTo>
                      <a:cubicBezTo>
                        <a:pt x="1320623" y="2720745"/>
                        <a:pt x="1293292" y="2792707"/>
                        <a:pt x="1259577" y="2792707"/>
                      </a:cubicBezTo>
                      <a:cubicBezTo>
                        <a:pt x="1225862" y="2792707"/>
                        <a:pt x="1198531" y="2720745"/>
                        <a:pt x="1198531" y="2631975"/>
                      </a:cubicBezTo>
                      <a:cubicBezTo>
                        <a:pt x="1198531" y="2543205"/>
                        <a:pt x="1225862" y="2471243"/>
                        <a:pt x="1259577" y="2471243"/>
                      </a:cubicBezTo>
                      <a:close/>
                      <a:moveTo>
                        <a:pt x="1710471" y="2470362"/>
                      </a:moveTo>
                      <a:cubicBezTo>
                        <a:pt x="1741030" y="2470028"/>
                        <a:pt x="1768823" y="2488083"/>
                        <a:pt x="1781169" y="2516203"/>
                      </a:cubicBezTo>
                      <a:cubicBezTo>
                        <a:pt x="1793845" y="2545068"/>
                        <a:pt x="1787700" y="2578742"/>
                        <a:pt x="1765642" y="2601268"/>
                      </a:cubicBezTo>
                      <a:cubicBezTo>
                        <a:pt x="1750827" y="2616399"/>
                        <a:pt x="1730831" y="2624459"/>
                        <a:pt x="1710472" y="2623745"/>
                      </a:cubicBezTo>
                      <a:close/>
                      <a:moveTo>
                        <a:pt x="2456093" y="2374056"/>
                      </a:moveTo>
                      <a:lnTo>
                        <a:pt x="2456093" y="2889893"/>
                      </a:lnTo>
                      <a:lnTo>
                        <a:pt x="2566690" y="2889893"/>
                      </a:lnTo>
                      <a:lnTo>
                        <a:pt x="2566690" y="2706284"/>
                      </a:lnTo>
                      <a:lnTo>
                        <a:pt x="2632197" y="2884955"/>
                      </a:lnTo>
                      <a:lnTo>
                        <a:pt x="2635843" y="2883618"/>
                      </a:lnTo>
                      <a:lnTo>
                        <a:pt x="2635843" y="2889893"/>
                      </a:lnTo>
                      <a:lnTo>
                        <a:pt x="2746439" y="2889893"/>
                      </a:lnTo>
                      <a:lnTo>
                        <a:pt x="2746439" y="2374056"/>
                      </a:lnTo>
                      <a:lnTo>
                        <a:pt x="2635843" y="2374056"/>
                      </a:lnTo>
                      <a:lnTo>
                        <a:pt x="2635843" y="2573614"/>
                      </a:lnTo>
                      <a:lnTo>
                        <a:pt x="2566690" y="2385000"/>
                      </a:lnTo>
                      <a:lnTo>
                        <a:pt x="2566690" y="2374056"/>
                      </a:lnTo>
                      <a:close/>
                      <a:moveTo>
                        <a:pt x="2032426" y="2374056"/>
                      </a:moveTo>
                      <a:lnTo>
                        <a:pt x="2032426" y="2889895"/>
                      </a:lnTo>
                      <a:lnTo>
                        <a:pt x="2115405" y="2889895"/>
                      </a:lnTo>
                      <a:lnTo>
                        <a:pt x="2143023" y="2889895"/>
                      </a:lnTo>
                      <a:lnTo>
                        <a:pt x="2308949" y="2889895"/>
                      </a:lnTo>
                      <a:lnTo>
                        <a:pt x="2308949" y="2779299"/>
                      </a:lnTo>
                      <a:lnTo>
                        <a:pt x="2143023" y="2779299"/>
                      </a:lnTo>
                      <a:lnTo>
                        <a:pt x="2143023" y="2686401"/>
                      </a:lnTo>
                      <a:lnTo>
                        <a:pt x="2308949" y="2686401"/>
                      </a:lnTo>
                      <a:lnTo>
                        <a:pt x="2308949" y="2575804"/>
                      </a:lnTo>
                      <a:lnTo>
                        <a:pt x="2143023" y="2575804"/>
                      </a:lnTo>
                      <a:lnTo>
                        <a:pt x="2143023" y="2484653"/>
                      </a:lnTo>
                      <a:lnTo>
                        <a:pt x="2308949" y="2484653"/>
                      </a:lnTo>
                      <a:lnTo>
                        <a:pt x="2308949" y="2374056"/>
                      </a:lnTo>
                      <a:lnTo>
                        <a:pt x="2143023" y="2374056"/>
                      </a:lnTo>
                      <a:lnTo>
                        <a:pt x="2115405" y="2374056"/>
                      </a:lnTo>
                      <a:close/>
                      <a:moveTo>
                        <a:pt x="1259577" y="2374056"/>
                      </a:moveTo>
                      <a:cubicBezTo>
                        <a:pt x="1172187" y="2374056"/>
                        <a:pt x="1101344" y="2489530"/>
                        <a:pt x="1101344" y="2631975"/>
                      </a:cubicBezTo>
                      <a:cubicBezTo>
                        <a:pt x="1101344" y="2774420"/>
                        <a:pt x="1172187" y="2889894"/>
                        <a:pt x="1259577" y="2889894"/>
                      </a:cubicBezTo>
                      <a:cubicBezTo>
                        <a:pt x="1346967" y="2889894"/>
                        <a:pt x="1417810" y="2774420"/>
                        <a:pt x="1417810" y="2631975"/>
                      </a:cubicBezTo>
                      <a:cubicBezTo>
                        <a:pt x="1417810" y="2489530"/>
                        <a:pt x="1346967" y="2374056"/>
                        <a:pt x="1259577" y="2374056"/>
                      </a:cubicBezTo>
                      <a:close/>
                      <a:moveTo>
                        <a:pt x="1599876" y="2366688"/>
                      </a:moveTo>
                      <a:lnTo>
                        <a:pt x="1599875" y="2882524"/>
                      </a:lnTo>
                      <a:lnTo>
                        <a:pt x="1710472" y="2882525"/>
                      </a:lnTo>
                      <a:lnTo>
                        <a:pt x="1710472" y="2723975"/>
                      </a:lnTo>
                      <a:cubicBezTo>
                        <a:pt x="1757507" y="2725624"/>
                        <a:pt x="1803701" y="2707003"/>
                        <a:pt x="1837929" y="2672047"/>
                      </a:cubicBezTo>
                      <a:cubicBezTo>
                        <a:pt x="1888884" y="2620006"/>
                        <a:pt x="1903084" y="2542214"/>
                        <a:pt x="1873801" y="2475527"/>
                      </a:cubicBezTo>
                      <a:cubicBezTo>
                        <a:pt x="1845275" y="2410565"/>
                        <a:pt x="1781067" y="2368851"/>
                        <a:pt x="1710472" y="2369624"/>
                      </a:cubicBezTo>
                      <a:lnTo>
                        <a:pt x="1710471" y="2366688"/>
                      </a:lnTo>
                      <a:close/>
                      <a:moveTo>
                        <a:pt x="920754" y="2169815"/>
                      </a:moveTo>
                      <a:lnTo>
                        <a:pt x="3008986" y="2169815"/>
                      </a:lnTo>
                      <a:lnTo>
                        <a:pt x="3008986" y="3105919"/>
                      </a:lnTo>
                      <a:lnTo>
                        <a:pt x="920754" y="3105919"/>
                      </a:lnTo>
                      <a:close/>
                      <a:moveTo>
                        <a:pt x="632722" y="1985007"/>
                      </a:moveTo>
                      <a:lnTo>
                        <a:pt x="632722" y="3321943"/>
                      </a:lnTo>
                      <a:lnTo>
                        <a:pt x="3297018" y="3321943"/>
                      </a:lnTo>
                      <a:lnTo>
                        <a:pt x="3297018" y="1985007"/>
                      </a:lnTo>
                      <a:close/>
                      <a:moveTo>
                        <a:pt x="2657019" y="761679"/>
                      </a:moveTo>
                      <a:lnTo>
                        <a:pt x="2760733" y="1606387"/>
                      </a:lnTo>
                      <a:lnTo>
                        <a:pt x="2761762" y="1614761"/>
                      </a:lnTo>
                      <a:lnTo>
                        <a:pt x="2762330" y="1614691"/>
                      </a:lnTo>
                      <a:cubicBezTo>
                        <a:pt x="2780335" y="1740615"/>
                        <a:pt x="2862522" y="1833408"/>
                        <a:pt x="2948897" y="1824230"/>
                      </a:cubicBezTo>
                      <a:cubicBezTo>
                        <a:pt x="3036464" y="1814924"/>
                        <a:pt x="3095979" y="1704243"/>
                        <a:pt x="3083047" y="1575312"/>
                      </a:cubicBezTo>
                      <a:lnTo>
                        <a:pt x="3083347" y="1575275"/>
                      </a:lnTo>
                      <a:lnTo>
                        <a:pt x="2983448" y="761679"/>
                      </a:lnTo>
                      <a:close/>
                      <a:moveTo>
                        <a:pt x="2205921" y="761679"/>
                      </a:moveTo>
                      <a:lnTo>
                        <a:pt x="2264137" y="1594263"/>
                      </a:lnTo>
                      <a:cubicBezTo>
                        <a:pt x="2264333" y="1597068"/>
                        <a:pt x="2264530" y="1599874"/>
                        <a:pt x="2264726" y="1602679"/>
                      </a:cubicBezTo>
                      <a:lnTo>
                        <a:pt x="2265297" y="1602640"/>
                      </a:lnTo>
                      <a:cubicBezTo>
                        <a:pt x="2276686" y="1729333"/>
                        <a:pt x="2353905" y="1826300"/>
                        <a:pt x="2440641" y="1821655"/>
                      </a:cubicBezTo>
                      <a:cubicBezTo>
                        <a:pt x="2528577" y="1816945"/>
                        <a:pt x="2593802" y="1709530"/>
                        <a:pt x="2587636" y="1580099"/>
                      </a:cubicBezTo>
                      <a:lnTo>
                        <a:pt x="2587937" y="1580078"/>
                      </a:lnTo>
                      <a:lnTo>
                        <a:pt x="2530706" y="761679"/>
                      </a:lnTo>
                      <a:close/>
                      <a:moveTo>
                        <a:pt x="1761700" y="761679"/>
                      </a:moveTo>
                      <a:cubicBezTo>
                        <a:pt x="1761699" y="1032443"/>
                        <a:pt x="1761699" y="1303208"/>
                        <a:pt x="1761698" y="1573972"/>
                      </a:cubicBezTo>
                      <a:lnTo>
                        <a:pt x="1761698" y="1582410"/>
                      </a:lnTo>
                      <a:lnTo>
                        <a:pt x="1762270" y="1582410"/>
                      </a:lnTo>
                      <a:cubicBezTo>
                        <a:pt x="1764795" y="1709590"/>
                        <a:pt x="1835062" y="1811707"/>
                        <a:pt x="1921910" y="1813122"/>
                      </a:cubicBezTo>
                      <a:cubicBezTo>
                        <a:pt x="2009960" y="1814558"/>
                        <a:pt x="2082519" y="1711955"/>
                        <a:pt x="2085398" y="1582410"/>
                      </a:cubicBezTo>
                      <a:lnTo>
                        <a:pt x="2085698" y="1582410"/>
                      </a:lnTo>
                      <a:cubicBezTo>
                        <a:pt x="2085698" y="1308834"/>
                        <a:pt x="2085698" y="1035256"/>
                        <a:pt x="2085696" y="761679"/>
                      </a:cubicBezTo>
                      <a:close/>
                      <a:moveTo>
                        <a:pt x="3411320" y="761678"/>
                      </a:moveTo>
                      <a:lnTo>
                        <a:pt x="3078803" y="761679"/>
                      </a:lnTo>
                      <a:lnTo>
                        <a:pt x="3277545" y="1622538"/>
                      </a:lnTo>
                      <a:lnTo>
                        <a:pt x="3279443" y="1630759"/>
                      </a:lnTo>
                      <a:lnTo>
                        <a:pt x="3280000" y="1630631"/>
                      </a:lnTo>
                      <a:cubicBezTo>
                        <a:pt x="3311069" y="1753983"/>
                        <a:pt x="3402507" y="1837676"/>
                        <a:pt x="3487448" y="1819520"/>
                      </a:cubicBezTo>
                      <a:cubicBezTo>
                        <a:pt x="3573564" y="1801112"/>
                        <a:pt x="3621183" y="1684815"/>
                        <a:pt x="3594846" y="1557943"/>
                      </a:cubicBezTo>
                      <a:lnTo>
                        <a:pt x="3595140" y="1557876"/>
                      </a:lnTo>
                      <a:close/>
                      <a:moveTo>
                        <a:pt x="1633002" y="761678"/>
                      </a:moveTo>
                      <a:lnTo>
                        <a:pt x="1308563" y="761679"/>
                      </a:lnTo>
                      <a:lnTo>
                        <a:pt x="1266057" y="1572672"/>
                      </a:lnTo>
                      <a:lnTo>
                        <a:pt x="1265616" y="1581099"/>
                      </a:lnTo>
                      <a:lnTo>
                        <a:pt x="1266187" y="1581128"/>
                      </a:lnTo>
                      <a:cubicBezTo>
                        <a:pt x="1262052" y="1708267"/>
                        <a:pt x="1326878" y="1813921"/>
                        <a:pt x="1413534" y="1819881"/>
                      </a:cubicBezTo>
                      <a:cubicBezTo>
                        <a:pt x="1501387" y="1825922"/>
                        <a:pt x="1579217" y="1727257"/>
                        <a:pt x="1588872" y="1598040"/>
                      </a:cubicBezTo>
                      <a:lnTo>
                        <a:pt x="1589172" y="1598055"/>
                      </a:lnTo>
                      <a:close/>
                      <a:moveTo>
                        <a:pt x="863949" y="761678"/>
                      </a:moveTo>
                      <a:lnTo>
                        <a:pt x="765078" y="1566901"/>
                      </a:lnTo>
                      <a:lnTo>
                        <a:pt x="764050" y="1575275"/>
                      </a:lnTo>
                      <a:lnTo>
                        <a:pt x="764617" y="1575345"/>
                      </a:lnTo>
                      <a:cubicBezTo>
                        <a:pt x="751624" y="1701884"/>
                        <a:pt x="808922" y="1811803"/>
                        <a:pt x="894951" y="1823794"/>
                      </a:cubicBezTo>
                      <a:cubicBezTo>
                        <a:pt x="982168" y="1835949"/>
                        <a:pt x="1066691" y="1742953"/>
                        <a:pt x="1085336" y="1614724"/>
                      </a:cubicBezTo>
                      <a:lnTo>
                        <a:pt x="1085635" y="1614761"/>
                      </a:lnTo>
                      <a:lnTo>
                        <a:pt x="1190378" y="761679"/>
                      </a:lnTo>
                      <a:close/>
                      <a:moveTo>
                        <a:pt x="295535" y="441623"/>
                      </a:moveTo>
                      <a:lnTo>
                        <a:pt x="3583899" y="441623"/>
                      </a:lnTo>
                      <a:cubicBezTo>
                        <a:pt x="3610412" y="441623"/>
                        <a:pt x="3631905" y="463116"/>
                        <a:pt x="3631905" y="489629"/>
                      </a:cubicBezTo>
                      <a:lnTo>
                        <a:pt x="3631905" y="655863"/>
                      </a:lnTo>
                      <a:lnTo>
                        <a:pt x="3884522" y="1666330"/>
                      </a:lnTo>
                      <a:cubicBezTo>
                        <a:pt x="3909974" y="1748325"/>
                        <a:pt x="3809191" y="1900953"/>
                        <a:pt x="3631905" y="1666330"/>
                      </a:cubicBezTo>
                      <a:lnTo>
                        <a:pt x="3631905" y="3970014"/>
                      </a:lnTo>
                      <a:lnTo>
                        <a:pt x="247529" y="3970014"/>
                      </a:lnTo>
                      <a:lnTo>
                        <a:pt x="247529" y="1768425"/>
                      </a:lnTo>
                      <a:cubicBezTo>
                        <a:pt x="263724" y="1795996"/>
                        <a:pt x="288366" y="1813812"/>
                        <a:pt x="317369" y="1820473"/>
                      </a:cubicBezTo>
                      <a:cubicBezTo>
                        <a:pt x="403196" y="1840184"/>
                        <a:pt x="495502" y="1754908"/>
                        <a:pt x="525251" y="1628793"/>
                      </a:cubicBezTo>
                      <a:lnTo>
                        <a:pt x="525545" y="1628855"/>
                      </a:lnTo>
                      <a:lnTo>
                        <a:pt x="709866" y="761679"/>
                      </a:lnTo>
                      <a:lnTo>
                        <a:pt x="378634" y="761679"/>
                      </a:lnTo>
                      <a:lnTo>
                        <a:pt x="210380" y="1553239"/>
                      </a:lnTo>
                      <a:lnTo>
                        <a:pt x="208625" y="1561492"/>
                      </a:lnTo>
                      <a:lnTo>
                        <a:pt x="209185" y="1561611"/>
                      </a:lnTo>
                      <a:cubicBezTo>
                        <a:pt x="202164" y="1598200"/>
                        <a:pt x="201274" y="1633895"/>
                        <a:pt x="207433" y="1666330"/>
                      </a:cubicBezTo>
                      <a:cubicBezTo>
                        <a:pt x="113985" y="1883037"/>
                        <a:pt x="-32319" y="1816968"/>
                        <a:pt x="6372" y="1666330"/>
                      </a:cubicBezTo>
                      <a:lnTo>
                        <a:pt x="249769" y="692744"/>
                      </a:lnTo>
                      <a:cubicBezTo>
                        <a:pt x="247993" y="689334"/>
                        <a:pt x="247529" y="685546"/>
                        <a:pt x="247529" y="681649"/>
                      </a:cubicBezTo>
                      <a:lnTo>
                        <a:pt x="247529" y="489629"/>
                      </a:lnTo>
                      <a:cubicBezTo>
                        <a:pt x="247529" y="463116"/>
                        <a:pt x="269022" y="441623"/>
                        <a:pt x="295535" y="441623"/>
                      </a:cubicBezTo>
                      <a:close/>
                      <a:moveTo>
                        <a:pt x="307785" y="0"/>
                      </a:moveTo>
                      <a:lnTo>
                        <a:pt x="3571649" y="0"/>
                      </a:lnTo>
                      <a:cubicBezTo>
                        <a:pt x="3604927" y="0"/>
                        <a:pt x="3631905" y="26978"/>
                        <a:pt x="3631905" y="60256"/>
                      </a:cubicBezTo>
                      <a:lnTo>
                        <a:pt x="3631905" y="301273"/>
                      </a:lnTo>
                      <a:cubicBezTo>
                        <a:pt x="3631905" y="334551"/>
                        <a:pt x="3604927" y="361529"/>
                        <a:pt x="3571649" y="361529"/>
                      </a:cubicBezTo>
                      <a:lnTo>
                        <a:pt x="307785" y="361529"/>
                      </a:lnTo>
                      <a:cubicBezTo>
                        <a:pt x="274507" y="361529"/>
                        <a:pt x="247529" y="334551"/>
                        <a:pt x="247529" y="301273"/>
                      </a:cubicBezTo>
                      <a:lnTo>
                        <a:pt x="247529" y="60256"/>
                      </a:lnTo>
                      <a:cubicBezTo>
                        <a:pt x="247529" y="26978"/>
                        <a:pt x="274507" y="0"/>
                        <a:pt x="30778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  <p:sp>
              <p:nvSpPr>
                <p:cNvPr id="101" name="Isosceles Triangle 3">
                  <a:extLst>
                    <a:ext uri="{FF2B5EF4-FFF2-40B4-BE49-F238E27FC236}">
                      <a16:creationId xmlns:a16="http://schemas.microsoft.com/office/drawing/2014/main" id="{250C62EC-801A-4CDD-BD36-01013ECC84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229245">
                  <a:off x="2692912" y="1965188"/>
                  <a:ext cx="359661" cy="3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5086" h="3938802">
                      <a:moveTo>
                        <a:pt x="1861742" y="3314001"/>
                      </a:moveTo>
                      <a:cubicBezTo>
                        <a:pt x="1921395" y="3314001"/>
                        <a:pt x="1969754" y="3362360"/>
                        <a:pt x="1969754" y="3422013"/>
                      </a:cubicBezTo>
                      <a:cubicBezTo>
                        <a:pt x="1969754" y="3481666"/>
                        <a:pt x="1921395" y="3530025"/>
                        <a:pt x="1861742" y="3530025"/>
                      </a:cubicBezTo>
                      <a:cubicBezTo>
                        <a:pt x="1802089" y="3530025"/>
                        <a:pt x="1753730" y="3481666"/>
                        <a:pt x="1753730" y="3422013"/>
                      </a:cubicBezTo>
                      <a:cubicBezTo>
                        <a:pt x="1753730" y="3362360"/>
                        <a:pt x="1802089" y="3314001"/>
                        <a:pt x="1861742" y="3314001"/>
                      </a:cubicBezTo>
                      <a:close/>
                      <a:moveTo>
                        <a:pt x="2097646" y="2118753"/>
                      </a:moveTo>
                      <a:lnTo>
                        <a:pt x="2097646" y="2478753"/>
                      </a:lnTo>
                      <a:lnTo>
                        <a:pt x="2457646" y="2478753"/>
                      </a:lnTo>
                      <a:lnTo>
                        <a:pt x="2457646" y="2118753"/>
                      </a:lnTo>
                      <a:close/>
                      <a:moveTo>
                        <a:pt x="1476536" y="2118753"/>
                      </a:moveTo>
                      <a:lnTo>
                        <a:pt x="1476536" y="2478753"/>
                      </a:lnTo>
                      <a:lnTo>
                        <a:pt x="1836536" y="2478753"/>
                      </a:lnTo>
                      <a:lnTo>
                        <a:pt x="1836536" y="2118753"/>
                      </a:lnTo>
                      <a:close/>
                      <a:moveTo>
                        <a:pt x="2097646" y="1539638"/>
                      </a:moveTo>
                      <a:lnTo>
                        <a:pt x="2097646" y="1899638"/>
                      </a:lnTo>
                      <a:lnTo>
                        <a:pt x="2457646" y="1899638"/>
                      </a:lnTo>
                      <a:lnTo>
                        <a:pt x="2457646" y="1539638"/>
                      </a:lnTo>
                      <a:close/>
                      <a:moveTo>
                        <a:pt x="1476536" y="1539638"/>
                      </a:moveTo>
                      <a:lnTo>
                        <a:pt x="1476536" y="1899638"/>
                      </a:lnTo>
                      <a:lnTo>
                        <a:pt x="1836536" y="1899638"/>
                      </a:lnTo>
                      <a:lnTo>
                        <a:pt x="1836536" y="1539638"/>
                      </a:lnTo>
                      <a:close/>
                      <a:moveTo>
                        <a:pt x="1989788" y="770570"/>
                      </a:moveTo>
                      <a:lnTo>
                        <a:pt x="3429788" y="1850570"/>
                      </a:lnTo>
                      <a:lnTo>
                        <a:pt x="3430108" y="1850570"/>
                      </a:lnTo>
                      <a:lnTo>
                        <a:pt x="3430108" y="3938802"/>
                      </a:lnTo>
                      <a:lnTo>
                        <a:pt x="2265771" y="3938802"/>
                      </a:lnTo>
                      <a:lnTo>
                        <a:pt x="2265771" y="2786674"/>
                      </a:lnTo>
                      <a:lnTo>
                        <a:pt x="1669844" y="2786674"/>
                      </a:lnTo>
                      <a:lnTo>
                        <a:pt x="1669844" y="3938802"/>
                      </a:lnTo>
                      <a:lnTo>
                        <a:pt x="549788" y="3938802"/>
                      </a:lnTo>
                      <a:lnTo>
                        <a:pt x="549788" y="1850570"/>
                      </a:lnTo>
                      <a:close/>
                      <a:moveTo>
                        <a:pt x="1969233" y="1003"/>
                      </a:moveTo>
                      <a:cubicBezTo>
                        <a:pt x="1995162" y="-2644"/>
                        <a:pt x="2022483" y="3601"/>
                        <a:pt x="2045048" y="20601"/>
                      </a:cubicBezTo>
                      <a:lnTo>
                        <a:pt x="3894333" y="1413834"/>
                      </a:lnTo>
                      <a:cubicBezTo>
                        <a:pt x="3939464" y="1447835"/>
                        <a:pt x="3948486" y="1511986"/>
                        <a:pt x="3914485" y="1557117"/>
                      </a:cubicBezTo>
                      <a:lnTo>
                        <a:pt x="3756006" y="1767472"/>
                      </a:lnTo>
                      <a:cubicBezTo>
                        <a:pt x="3722004" y="1812603"/>
                        <a:pt x="3657854" y="1821626"/>
                        <a:pt x="3612722" y="1787625"/>
                      </a:cubicBezTo>
                      <a:lnTo>
                        <a:pt x="1967544" y="548164"/>
                      </a:lnTo>
                      <a:lnTo>
                        <a:pt x="322364" y="1787626"/>
                      </a:lnTo>
                      <a:cubicBezTo>
                        <a:pt x="277233" y="1821627"/>
                        <a:pt x="213082" y="1812604"/>
                        <a:pt x="179080" y="1767473"/>
                      </a:cubicBezTo>
                      <a:lnTo>
                        <a:pt x="20601" y="1557118"/>
                      </a:lnTo>
                      <a:cubicBezTo>
                        <a:pt x="-13400" y="1511987"/>
                        <a:pt x="-4378" y="1447836"/>
                        <a:pt x="40754" y="1413835"/>
                      </a:cubicBezTo>
                      <a:lnTo>
                        <a:pt x="1890038" y="20602"/>
                      </a:lnTo>
                      <a:cubicBezTo>
                        <a:pt x="1912604" y="3602"/>
                        <a:pt x="1939924" y="-2643"/>
                        <a:pt x="1965854" y="1004"/>
                      </a:cubicBezTo>
                      <a:lnTo>
                        <a:pt x="1967542" y="1586"/>
                      </a:lnTo>
                      <a:cubicBezTo>
                        <a:pt x="1968071" y="1171"/>
                        <a:pt x="1968652" y="1085"/>
                        <a:pt x="1969233" y="10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1"/>
                </a:p>
              </p:txBody>
            </p:sp>
          </p:grpSp>
          <p:sp>
            <p:nvSpPr>
              <p:cNvPr id="96" name="Rectangle 14">
                <a:extLst>
                  <a:ext uri="{FF2B5EF4-FFF2-40B4-BE49-F238E27FC236}">
                    <a16:creationId xmlns:a16="http://schemas.microsoft.com/office/drawing/2014/main" id="{AC63FCAC-663C-44C9-9ECE-F98D55933CF8}"/>
                  </a:ext>
                </a:extLst>
              </p:cNvPr>
              <p:cNvSpPr/>
              <p:nvPr/>
            </p:nvSpPr>
            <p:spPr>
              <a:xfrm rot="18143891">
                <a:off x="423487" y="2403381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3601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384593B-E280-4E4E-9837-FEE1BF214B8A}"/>
                </a:ext>
              </a:extLst>
            </p:cNvPr>
            <p:cNvGrpSpPr/>
            <p:nvPr/>
          </p:nvGrpSpPr>
          <p:grpSpPr>
            <a:xfrm>
              <a:off x="731770" y="1468269"/>
              <a:ext cx="2311922" cy="2311922"/>
              <a:chOff x="1510528" y="1366070"/>
              <a:chExt cx="3431329" cy="343132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Freeform: Shape 95">
                <a:extLst>
                  <a:ext uri="{FF2B5EF4-FFF2-40B4-BE49-F238E27FC236}">
                    <a16:creationId xmlns:a16="http://schemas.microsoft.com/office/drawing/2014/main" id="{62244231-24A6-4107-B207-EF377815795B}"/>
                  </a:ext>
                </a:extLst>
              </p:cNvPr>
              <p:cNvSpPr/>
              <p:nvPr/>
            </p:nvSpPr>
            <p:spPr>
              <a:xfrm>
                <a:off x="1510528" y="1366070"/>
                <a:ext cx="3431329" cy="3431329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/>
              </a:p>
            </p:txBody>
          </p:sp>
          <p:sp>
            <p:nvSpPr>
              <p:cNvPr id="91" name="Freeform: Shape 96">
                <a:extLst>
                  <a:ext uri="{FF2B5EF4-FFF2-40B4-BE49-F238E27FC236}">
                    <a16:creationId xmlns:a16="http://schemas.microsoft.com/office/drawing/2014/main" id="{1809DE9B-E953-452A-8E6F-4F780FC505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29854" y="1388027"/>
                <a:ext cx="3411797" cy="3337560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/>
              </a:p>
            </p:txBody>
          </p:sp>
        </p:grpSp>
      </p:grpSp>
      <p:grpSp>
        <p:nvGrpSpPr>
          <p:cNvPr id="132" name="그룹 7">
            <a:extLst>
              <a:ext uri="{FF2B5EF4-FFF2-40B4-BE49-F238E27FC236}">
                <a16:creationId xmlns:a16="http://schemas.microsoft.com/office/drawing/2014/main" id="{C3DD1D2B-342C-4859-BCA5-864DDA2EE20E}"/>
              </a:ext>
            </a:extLst>
          </p:cNvPr>
          <p:cNvGrpSpPr/>
          <p:nvPr/>
        </p:nvGrpSpPr>
        <p:grpSpPr>
          <a:xfrm>
            <a:off x="3720121" y="216959"/>
            <a:ext cx="7298052" cy="836933"/>
            <a:chOff x="933685" y="1815665"/>
            <a:chExt cx="6573115" cy="972000"/>
          </a:xfrm>
        </p:grpSpPr>
        <p:sp>
          <p:nvSpPr>
            <p:cNvPr id="133" name="Rectangle 2">
              <a:extLst>
                <a:ext uri="{FF2B5EF4-FFF2-40B4-BE49-F238E27FC236}">
                  <a16:creationId xmlns:a16="http://schemas.microsoft.com/office/drawing/2014/main" id="{FBBDF61F-1C1A-4EE9-80A4-43A0E19D9697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/>
                  </a:solidFill>
                  <a:latin typeface="Rockwell" panose="02060603020205020403" pitchFamily="18" charset="0"/>
                </a:rPr>
                <a:t>Clustering</a:t>
              </a:r>
              <a:endParaRPr lang="ko-KR" altLang="en-US" sz="3200" dirty="0">
                <a:solidFill>
                  <a:schemeClr val="tx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134" name="Pentagon 26">
              <a:extLst>
                <a:ext uri="{FF2B5EF4-FFF2-40B4-BE49-F238E27FC236}">
                  <a16:creationId xmlns:a16="http://schemas.microsoft.com/office/drawing/2014/main" id="{3B43676B-B2CD-4489-9847-F0F479AD34F2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8E38D23-CB58-4350-9FDD-842E3C5BF1C9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705B748-016B-43D5-89C2-8AA907F0AB67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</p:grpSp>
      <p:grpSp>
        <p:nvGrpSpPr>
          <p:cNvPr id="137" name="그룹 7">
            <a:extLst>
              <a:ext uri="{FF2B5EF4-FFF2-40B4-BE49-F238E27FC236}">
                <a16:creationId xmlns:a16="http://schemas.microsoft.com/office/drawing/2014/main" id="{C3DD1D2B-342C-4859-BCA5-864DDA2EE20E}"/>
              </a:ext>
            </a:extLst>
          </p:cNvPr>
          <p:cNvGrpSpPr/>
          <p:nvPr/>
        </p:nvGrpSpPr>
        <p:grpSpPr>
          <a:xfrm>
            <a:off x="3689196" y="1466868"/>
            <a:ext cx="7298052" cy="836933"/>
            <a:chOff x="933685" y="1815665"/>
            <a:chExt cx="6573115" cy="972000"/>
          </a:xfrm>
        </p:grpSpPr>
        <p:sp>
          <p:nvSpPr>
            <p:cNvPr id="138" name="Rectangle 2">
              <a:extLst>
                <a:ext uri="{FF2B5EF4-FFF2-40B4-BE49-F238E27FC236}">
                  <a16:creationId xmlns:a16="http://schemas.microsoft.com/office/drawing/2014/main" id="{FBBDF61F-1C1A-4EE9-80A4-43A0E19D9697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 err="1" smtClean="0">
                  <a:solidFill>
                    <a:schemeClr val="tx1"/>
                  </a:solidFill>
                  <a:latin typeface="Rockwell" panose="02060603020205020403" pitchFamily="18" charset="0"/>
                </a:rPr>
                <a:t>Aplikasi</a:t>
              </a:r>
              <a:endParaRPr lang="ko-KR" altLang="en-US" sz="3200" dirty="0">
                <a:solidFill>
                  <a:schemeClr val="tx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139" name="Pentagon 26">
              <a:extLst>
                <a:ext uri="{FF2B5EF4-FFF2-40B4-BE49-F238E27FC236}">
                  <a16:creationId xmlns:a16="http://schemas.microsoft.com/office/drawing/2014/main" id="{3B43676B-B2CD-4489-9847-F0F479AD34F2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8E38D23-CB58-4350-9FDD-842E3C5BF1C9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705B748-016B-43D5-89C2-8AA907F0AB67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</p:grpSp>
      <p:grpSp>
        <p:nvGrpSpPr>
          <p:cNvPr id="153" name="그룹 7">
            <a:extLst>
              <a:ext uri="{FF2B5EF4-FFF2-40B4-BE49-F238E27FC236}">
                <a16:creationId xmlns:a16="http://schemas.microsoft.com/office/drawing/2014/main" id="{C3DD1D2B-342C-4859-BCA5-864DDA2EE20E}"/>
              </a:ext>
            </a:extLst>
          </p:cNvPr>
          <p:cNvGrpSpPr/>
          <p:nvPr/>
        </p:nvGrpSpPr>
        <p:grpSpPr>
          <a:xfrm>
            <a:off x="3689196" y="2712480"/>
            <a:ext cx="7298052" cy="836933"/>
            <a:chOff x="933685" y="1815665"/>
            <a:chExt cx="6573115" cy="972000"/>
          </a:xfrm>
        </p:grpSpPr>
        <p:sp>
          <p:nvSpPr>
            <p:cNvPr id="154" name="Rectangle 2">
              <a:extLst>
                <a:ext uri="{FF2B5EF4-FFF2-40B4-BE49-F238E27FC236}">
                  <a16:creationId xmlns:a16="http://schemas.microsoft.com/office/drawing/2014/main" id="{FBBDF61F-1C1A-4EE9-80A4-43A0E19D9697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ALGORITMA CLUSTERING</a:t>
              </a:r>
              <a:endParaRPr lang="ko-KR" altLang="en-US" sz="3200" dirty="0">
                <a:solidFill>
                  <a:schemeClr val="tx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155" name="Pentagon 26">
              <a:extLst>
                <a:ext uri="{FF2B5EF4-FFF2-40B4-BE49-F238E27FC236}">
                  <a16:creationId xmlns:a16="http://schemas.microsoft.com/office/drawing/2014/main" id="{3B43676B-B2CD-4489-9847-F0F479AD34F2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8E38D23-CB58-4350-9FDD-842E3C5BF1C9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705B748-016B-43D5-89C2-8AA907F0AB67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</p:grpSp>
      <p:grpSp>
        <p:nvGrpSpPr>
          <p:cNvPr id="50" name="그룹 7">
            <a:extLst>
              <a:ext uri="{FF2B5EF4-FFF2-40B4-BE49-F238E27FC236}">
                <a16:creationId xmlns:a16="http://schemas.microsoft.com/office/drawing/2014/main" id="{C3DD1D2B-342C-4859-BCA5-864DDA2EE20E}"/>
              </a:ext>
            </a:extLst>
          </p:cNvPr>
          <p:cNvGrpSpPr/>
          <p:nvPr/>
        </p:nvGrpSpPr>
        <p:grpSpPr>
          <a:xfrm>
            <a:off x="3698122" y="3711896"/>
            <a:ext cx="7298052" cy="836933"/>
            <a:chOff x="933685" y="1815665"/>
            <a:chExt cx="6573115" cy="972000"/>
          </a:xfrm>
        </p:grpSpPr>
        <p:sp>
          <p:nvSpPr>
            <p:cNvPr id="51" name="Rectangle 2">
              <a:extLst>
                <a:ext uri="{FF2B5EF4-FFF2-40B4-BE49-F238E27FC236}">
                  <a16:creationId xmlns:a16="http://schemas.microsoft.com/office/drawing/2014/main" id="{FBBDF61F-1C1A-4EE9-80A4-43A0E19D9697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tx1"/>
                  </a:solidFill>
                  <a:latin typeface="Rockwell" panose="02060603020205020403" pitchFamily="18" charset="0"/>
                </a:rPr>
                <a:t>Example</a:t>
              </a:r>
              <a:endParaRPr lang="ko-KR" altLang="en-US" sz="3200" dirty="0">
                <a:solidFill>
                  <a:schemeClr val="tx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52" name="Pentagon 26">
              <a:extLst>
                <a:ext uri="{FF2B5EF4-FFF2-40B4-BE49-F238E27FC236}">
                  <a16:creationId xmlns:a16="http://schemas.microsoft.com/office/drawing/2014/main" id="{3B43676B-B2CD-4489-9847-F0F479AD34F2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8E38D23-CB58-4350-9FDD-842E3C5BF1C9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05B748-016B-43D5-89C2-8AA907F0AB67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</p:grpSp>
      <p:grpSp>
        <p:nvGrpSpPr>
          <p:cNvPr id="55" name="그룹 7">
            <a:extLst>
              <a:ext uri="{FF2B5EF4-FFF2-40B4-BE49-F238E27FC236}">
                <a16:creationId xmlns:a16="http://schemas.microsoft.com/office/drawing/2014/main" id="{C3DD1D2B-342C-4859-BCA5-864DDA2EE20E}"/>
              </a:ext>
            </a:extLst>
          </p:cNvPr>
          <p:cNvGrpSpPr/>
          <p:nvPr/>
        </p:nvGrpSpPr>
        <p:grpSpPr>
          <a:xfrm>
            <a:off x="3667197" y="4961805"/>
            <a:ext cx="7298052" cy="836933"/>
            <a:chOff x="933685" y="1815665"/>
            <a:chExt cx="6573115" cy="972000"/>
          </a:xfrm>
        </p:grpSpPr>
        <p:sp>
          <p:nvSpPr>
            <p:cNvPr id="57" name="Rectangle 2">
              <a:extLst>
                <a:ext uri="{FF2B5EF4-FFF2-40B4-BE49-F238E27FC236}">
                  <a16:creationId xmlns:a16="http://schemas.microsoft.com/office/drawing/2014/main" id="{FBBDF61F-1C1A-4EE9-80A4-43A0E19D9697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58" name="Pentagon 26">
              <a:extLst>
                <a:ext uri="{FF2B5EF4-FFF2-40B4-BE49-F238E27FC236}">
                  <a16:creationId xmlns:a16="http://schemas.microsoft.com/office/drawing/2014/main" id="{3B43676B-B2CD-4489-9847-F0F479AD34F2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8E38D23-CB58-4350-9FDD-842E3C5BF1C9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705B748-016B-43D5-89C2-8AA907F0AB67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</p:grpSp>
      <p:grpSp>
        <p:nvGrpSpPr>
          <p:cNvPr id="61" name="그룹 7">
            <a:extLst>
              <a:ext uri="{FF2B5EF4-FFF2-40B4-BE49-F238E27FC236}">
                <a16:creationId xmlns:a16="http://schemas.microsoft.com/office/drawing/2014/main" id="{C3DD1D2B-342C-4859-BCA5-864DDA2EE20E}"/>
              </a:ext>
            </a:extLst>
          </p:cNvPr>
          <p:cNvGrpSpPr/>
          <p:nvPr/>
        </p:nvGrpSpPr>
        <p:grpSpPr>
          <a:xfrm>
            <a:off x="3667197" y="6207417"/>
            <a:ext cx="7298052" cy="836933"/>
            <a:chOff x="933685" y="1815665"/>
            <a:chExt cx="6573115" cy="972000"/>
          </a:xfrm>
        </p:grpSpPr>
        <p:sp>
          <p:nvSpPr>
            <p:cNvPr id="62" name="Rectangle 2">
              <a:extLst>
                <a:ext uri="{FF2B5EF4-FFF2-40B4-BE49-F238E27FC236}">
                  <a16:creationId xmlns:a16="http://schemas.microsoft.com/office/drawing/2014/main" id="{FBBDF61F-1C1A-4EE9-80A4-43A0E19D9697}"/>
                </a:ext>
              </a:extLst>
            </p:cNvPr>
            <p:cNvSpPr/>
            <p:nvPr/>
          </p:nvSpPr>
          <p:spPr>
            <a:xfrm>
              <a:off x="2291056" y="1815665"/>
              <a:ext cx="5215744" cy="972000"/>
            </a:xfrm>
            <a:custGeom>
              <a:avLst/>
              <a:gdLst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396000 w 6460280"/>
                <a:gd name="connsiteY4" fmla="*/ 39600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35550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54427 w 6460280"/>
                <a:gd name="connsiteY4" fmla="*/ 405313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41462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402209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3303 w 6460280"/>
                <a:gd name="connsiteY4" fmla="*/ 386687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3865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402210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2896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78022 w 6460280"/>
                <a:gd name="connsiteY4" fmla="*/ 396001 h 792000"/>
                <a:gd name="connsiteX5" fmla="*/ 0 w 6460280"/>
                <a:gd name="connsiteY5" fmla="*/ 0 h 792000"/>
                <a:gd name="connsiteX0" fmla="*/ 0 w 6460280"/>
                <a:gd name="connsiteY0" fmla="*/ 0 h 792000"/>
                <a:gd name="connsiteX1" fmla="*/ 6460280 w 6460280"/>
                <a:gd name="connsiteY1" fmla="*/ 0 h 792000"/>
                <a:gd name="connsiteX2" fmla="*/ 6460280 w 6460280"/>
                <a:gd name="connsiteY2" fmla="*/ 792000 h 792000"/>
                <a:gd name="connsiteX3" fmla="*/ 0 w 6460280"/>
                <a:gd name="connsiteY3" fmla="*/ 792000 h 792000"/>
                <a:gd name="connsiteX4" fmla="*/ 268584 w 6460280"/>
                <a:gd name="connsiteY4" fmla="*/ 396001 h 792000"/>
                <a:gd name="connsiteX5" fmla="*/ 0 w 6460280"/>
                <a:gd name="connsiteY5" fmla="*/ 0 h 79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60280" h="792000">
                  <a:moveTo>
                    <a:pt x="0" y="0"/>
                  </a:moveTo>
                  <a:lnTo>
                    <a:pt x="6460280" y="0"/>
                  </a:lnTo>
                  <a:lnTo>
                    <a:pt x="6460280" y="792000"/>
                  </a:lnTo>
                  <a:lnTo>
                    <a:pt x="0" y="792000"/>
                  </a:lnTo>
                  <a:lnTo>
                    <a:pt x="268584" y="3960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 dirty="0">
                <a:solidFill>
                  <a:schemeClr val="tx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63" name="Pentagon 26">
              <a:extLst>
                <a:ext uri="{FF2B5EF4-FFF2-40B4-BE49-F238E27FC236}">
                  <a16:creationId xmlns:a16="http://schemas.microsoft.com/office/drawing/2014/main" id="{3B43676B-B2CD-4489-9847-F0F479AD34F2}"/>
                </a:ext>
              </a:extLst>
            </p:cNvPr>
            <p:cNvSpPr/>
            <p:nvPr/>
          </p:nvSpPr>
          <p:spPr>
            <a:xfrm>
              <a:off x="933685" y="1815665"/>
              <a:ext cx="1441222" cy="972000"/>
            </a:xfrm>
            <a:prstGeom prst="homePlate">
              <a:avLst>
                <a:gd name="adj" fmla="val 22388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8E38D23-CB58-4350-9FDD-842E3C5BF1C9}"/>
                </a:ext>
              </a:extLst>
            </p:cNvPr>
            <p:cNvSpPr/>
            <p:nvPr/>
          </p:nvSpPr>
          <p:spPr>
            <a:xfrm>
              <a:off x="991160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705B748-016B-43D5-89C2-8AA907F0AB67}"/>
                </a:ext>
              </a:extLst>
            </p:cNvPr>
            <p:cNvSpPr/>
            <p:nvPr/>
          </p:nvSpPr>
          <p:spPr>
            <a:xfrm>
              <a:off x="1114936" y="1815665"/>
              <a:ext cx="18000" cy="972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6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5837131" y="6441217"/>
            <a:ext cx="3851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https://github.com/siagianp/Clustering</a:t>
            </a:r>
          </a:p>
        </p:txBody>
      </p:sp>
    </p:spTree>
    <p:extLst>
      <p:ext uri="{BB962C8B-B14F-4D97-AF65-F5344CB8AC3E}">
        <p14:creationId xmlns:p14="http://schemas.microsoft.com/office/powerpoint/2010/main" val="30185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Ex:</a:t>
            </a:r>
            <a:endParaRPr lang="id-ID" altLang="id-ID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4B5E7F-C997-46B8-B239-19C20495BADD}"/>
              </a:ext>
            </a:extLst>
          </p:cNvPr>
          <p:cNvSpPr txBox="1"/>
          <p:nvPr/>
        </p:nvSpPr>
        <p:spPr>
          <a:xfrm>
            <a:off x="2133600" y="1905001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0761F-86A8-440A-8BA8-B2F05769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06251"/>
            <a:ext cx="7592696" cy="330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43380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Ex:</a:t>
            </a: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0B9F6-0773-4BE2-91EA-1D6FE7856F99}"/>
              </a:ext>
            </a:extLst>
          </p:cNvPr>
          <p:cNvSpPr txBox="1"/>
          <p:nvPr/>
        </p:nvSpPr>
        <p:spPr>
          <a:xfrm>
            <a:off x="2076450" y="1960234"/>
            <a:ext cx="80581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id-ID" sz="2000" dirty="0"/>
              <a:t/>
            </a:r>
            <a:br>
              <a:rPr lang="id-ID" sz="2000" dirty="0"/>
            </a:br>
            <a:r>
              <a:rPr lang="id-ID" sz="2000" dirty="0"/>
              <a:t/>
            </a:r>
            <a:br>
              <a:rPr lang="id-ID" sz="2000" dirty="0"/>
            </a:br>
            <a:endParaRPr lang="id-ID" sz="2000" dirty="0"/>
          </a:p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F44D4-672F-4255-ABE1-36E47F3E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742" y="1960235"/>
            <a:ext cx="4490416" cy="239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70257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533401"/>
            <a:ext cx="8458200" cy="1219199"/>
          </a:xfrm>
        </p:spPr>
        <p:txBody>
          <a:bodyPr/>
          <a:lstStyle/>
          <a:p>
            <a:pPr>
              <a:spcBef>
                <a:spcPct val="50000"/>
              </a:spcBef>
            </a:pP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ACEFA-4258-4D22-9F7C-F83922A5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02" y="381000"/>
            <a:ext cx="8980098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7947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EB70C3-6F00-403E-A5C7-688DB88DC35B}"/>
              </a:ext>
            </a:extLst>
          </p:cNvPr>
          <p:cNvSpPr txBox="1"/>
          <p:nvPr/>
        </p:nvSpPr>
        <p:spPr>
          <a:xfrm>
            <a:off x="2286000" y="838201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id-ID" dirty="0"/>
              <a:t>(1 dan 3) dengan kelompok lain yang</a:t>
            </a:r>
            <a:br>
              <a:rPr lang="id-ID" dirty="0"/>
            </a:br>
            <a:r>
              <a:rPr lang="id-ID" dirty="0"/>
              <a:t>tersisa, yaitu 2, 4 dan 5. </a:t>
            </a:r>
            <a:br>
              <a:rPr lang="id-ID" dirty="0"/>
            </a:br>
            <a:endParaRPr lang="en-US" dirty="0"/>
          </a:p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65660-A692-41BA-9F60-427B08FD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962" y="1600200"/>
            <a:ext cx="3333750" cy="118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BE1BBD-1BA7-4CE7-ADE1-369B74E21955}"/>
              </a:ext>
            </a:extLst>
          </p:cNvPr>
          <p:cNvSpPr txBox="1"/>
          <p:nvPr/>
        </p:nvSpPr>
        <p:spPr>
          <a:xfrm>
            <a:off x="2286000" y="2895602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>Dengan menghapus baris-baris dan kolom-kolom matrik jarak yang</a:t>
            </a:r>
            <a:r>
              <a:rPr lang="en-US" dirty="0"/>
              <a:t> </a:t>
            </a:r>
            <a:r>
              <a:rPr lang="id-ID" dirty="0"/>
              <a:t>bersesuaian dengan kelompok 1 dan 3, serta menambahkan baris dan</a:t>
            </a:r>
            <a:r>
              <a:rPr lang="en-US" dirty="0"/>
              <a:t> </a:t>
            </a:r>
            <a:r>
              <a:rPr lang="id-ID" dirty="0"/>
              <a:t>kolom untuk kelompok (13) </a:t>
            </a:r>
            <a:br>
              <a:rPr lang="id-ID" dirty="0"/>
            </a:b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4FEA1-D070-448D-955F-DDB792CB5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276" y="3921786"/>
            <a:ext cx="6105525" cy="1123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6E14F2-42A8-4F24-BCB5-6DDE15BBB5DC}"/>
              </a:ext>
            </a:extLst>
          </p:cNvPr>
          <p:cNvSpPr txBox="1"/>
          <p:nvPr/>
        </p:nvSpPr>
        <p:spPr>
          <a:xfrm>
            <a:off x="2581276" y="5122115"/>
            <a:ext cx="641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Selanjuttnya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yang </a:t>
            </a:r>
            <a:r>
              <a:rPr lang="en-US" dirty="0" err="1"/>
              <a:t>terkecil</a:t>
            </a:r>
            <a:r>
              <a:rPr lang="en-US" dirty="0"/>
              <a:t>. </a:t>
            </a:r>
            <a:endParaRPr lang="id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88C606-F2B4-4912-8365-7EFA010E6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998" y="5539353"/>
            <a:ext cx="3342715" cy="5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75990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BE1BBD-1BA7-4CE7-ADE1-369B74E21955}"/>
              </a:ext>
            </a:extLst>
          </p:cNvPr>
          <p:cNvSpPr txBox="1"/>
          <p:nvPr/>
        </p:nvSpPr>
        <p:spPr>
          <a:xfrm>
            <a:off x="2286000" y="28956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951EC5-A9DB-433C-A22A-699046BFB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01" y="914401"/>
            <a:ext cx="8375823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1890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BE1BBD-1BA7-4CE7-ADE1-369B74E21955}"/>
              </a:ext>
            </a:extLst>
          </p:cNvPr>
          <p:cNvSpPr txBox="1"/>
          <p:nvPr/>
        </p:nvSpPr>
        <p:spPr>
          <a:xfrm>
            <a:off x="2286000" y="28956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93AD8-F306-42FD-B2C9-3C87B3FF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685801"/>
            <a:ext cx="8001000" cy="500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60118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BE1BBD-1BA7-4CE7-ADE1-369B74E21955}"/>
              </a:ext>
            </a:extLst>
          </p:cNvPr>
          <p:cNvSpPr txBox="1"/>
          <p:nvPr/>
        </p:nvSpPr>
        <p:spPr>
          <a:xfrm>
            <a:off x="2286000" y="28956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29778-1F2F-4E26-9577-06F9416E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762000"/>
            <a:ext cx="852018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68071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BE1BBD-1BA7-4CE7-ADE1-369B74E21955}"/>
              </a:ext>
            </a:extLst>
          </p:cNvPr>
          <p:cNvSpPr txBox="1"/>
          <p:nvPr/>
        </p:nvSpPr>
        <p:spPr>
          <a:xfrm>
            <a:off x="2286000" y="2895602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/>
            </a:r>
            <a:br>
              <a:rPr lang="id-ID" dirty="0"/>
            </a:br>
            <a:endParaRPr lang="id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8603E-6F68-4BE5-AD5C-37BFE29E0D35}"/>
              </a:ext>
            </a:extLst>
          </p:cNvPr>
          <p:cNvSpPr txBox="1"/>
          <p:nvPr/>
        </p:nvSpPr>
        <p:spPr>
          <a:xfrm>
            <a:off x="1905000" y="685801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/>
              <a:t>Menghapus baris dan kolom matrik yang bersesuaian dengan kelompok</a:t>
            </a:r>
            <a:br>
              <a:rPr lang="id-ID" dirty="0"/>
            </a:br>
            <a:r>
              <a:rPr lang="id-ID" dirty="0"/>
              <a:t>(13) dan 2, serta menambahkan baris dan kolom untuk kelompok (132)</a:t>
            </a:r>
            <a:r>
              <a:rPr lang="en-US" dirty="0"/>
              <a:t>.</a:t>
            </a:r>
          </a:p>
          <a:p>
            <a:r>
              <a:rPr lang="id-ID" dirty="0"/>
              <a:t> </a:t>
            </a:r>
            <a:br>
              <a:rPr lang="id-ID" dirty="0"/>
            </a:br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EA722A-2D1A-4748-8E41-E0B5692F5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17" y="1476553"/>
            <a:ext cx="8116991" cy="1323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5B2F17-5FC5-4159-BFF0-DE74D2C5976F}"/>
              </a:ext>
            </a:extLst>
          </p:cNvPr>
          <p:cNvSpPr txBox="1"/>
          <p:nvPr/>
        </p:nvSpPr>
        <p:spPr>
          <a:xfrm>
            <a:off x="1849808" y="2941768"/>
            <a:ext cx="8463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Jadi kelompok (132) dan (45) digabung untuk menjadi kelompok tunggal</a:t>
            </a:r>
            <a:r>
              <a:rPr lang="en-US" dirty="0"/>
              <a:t> </a:t>
            </a:r>
            <a:r>
              <a:rPr lang="id-ID" dirty="0"/>
              <a:t>dari lima data, yaitu kelompok (13245) dengan jarak terdekat 4. Berikut</a:t>
            </a:r>
            <a:br>
              <a:rPr lang="id-ID" dirty="0"/>
            </a:br>
            <a:r>
              <a:rPr lang="id-ID" dirty="0"/>
              <a:t>Dendogram Hasil Metode Single Linkage : </a:t>
            </a:r>
            <a:br>
              <a:rPr lang="id-ID" dirty="0"/>
            </a:b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CD8B2-B53E-489B-A9C0-E991CC2EB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610" y="3791431"/>
            <a:ext cx="4648200" cy="19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4437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B310-956B-4986-B649-6C84FE0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2286000"/>
            <a:ext cx="10018713" cy="1752599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chemeClr val="accent4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100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Content Placeholder 5">
            <a:extLst>
              <a:ext uri="{FF2B5EF4-FFF2-40B4-BE49-F238E27FC236}">
                <a16:creationId xmlns:a16="http://schemas.microsoft.com/office/drawing/2014/main" id="{F6972F88-638D-473A-8000-4ED046E2E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00" y="2728616"/>
            <a:ext cx="8229600" cy="4068763"/>
          </a:xfrm>
        </p:spPr>
        <p:txBody>
          <a:bodyPr/>
          <a:lstStyle/>
          <a:p>
            <a:pPr marL="0" indent="0" algn="just">
              <a:buNone/>
            </a:pPr>
            <a:endParaRPr lang="id-ID" altLang="id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d-ID" altLang="id-ID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Mean shift on Aggreg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97" y="1027906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7599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971591"/>
            <a:ext cx="8229600" cy="6858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3200" i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id-ID" altLang="id-ID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E2867-C8E9-4B44-A000-4E1680E7BE80}"/>
              </a:ext>
            </a:extLst>
          </p:cNvPr>
          <p:cNvSpPr txBox="1"/>
          <p:nvPr/>
        </p:nvSpPr>
        <p:spPr>
          <a:xfrm>
            <a:off x="2025162" y="2209800"/>
            <a:ext cx="52900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	</a:t>
            </a:r>
            <a:r>
              <a:rPr lang="id-ID" sz="2000" dirty="0"/>
              <a:t/>
            </a:r>
            <a:br>
              <a:rPr lang="id-ID" sz="2000" dirty="0"/>
            </a:b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EF31E-D271-4944-9C7D-6F300FEC4517}"/>
              </a:ext>
            </a:extLst>
          </p:cNvPr>
          <p:cNvSpPr txBox="1"/>
          <p:nvPr/>
        </p:nvSpPr>
        <p:spPr>
          <a:xfrm>
            <a:off x="1665346" y="2013228"/>
            <a:ext cx="89916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i="1" dirty="0"/>
              <a:t>Clustering 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salah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teknik</a:t>
            </a:r>
            <a:r>
              <a:rPr lang="en-US" sz="2000" dirty="0"/>
              <a:t> </a:t>
            </a:r>
            <a:r>
              <a:rPr lang="en-US" sz="2000" i="1" dirty="0"/>
              <a:t>unsupervised learning </a:t>
            </a:r>
            <a:r>
              <a:rPr lang="en-US" sz="2000" dirty="0" err="1"/>
              <a:t>dimana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fase</a:t>
            </a:r>
            <a:r>
              <a:rPr lang="en-US" sz="2000" dirty="0"/>
              <a:t> </a:t>
            </a:r>
            <a:r>
              <a:rPr lang="en-US" sz="2000" i="1" dirty="0"/>
              <a:t>learning. Cluster 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mengelompokkan</a:t>
            </a:r>
            <a:r>
              <a:rPr lang="en-US" sz="2000" dirty="0"/>
              <a:t> </a:t>
            </a:r>
            <a:r>
              <a:rPr lang="en-US" sz="2000" dirty="0" err="1"/>
              <a:t>objek-objek</a:t>
            </a:r>
            <a:r>
              <a:rPr lang="en-US" sz="2000" dirty="0"/>
              <a:t> data yang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kemiripan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r>
              <a:rPr lang="en-US" sz="2000" dirty="0"/>
              <a:t> </a:t>
            </a:r>
            <a:r>
              <a:rPr lang="en-US" sz="2000" dirty="0" err="1"/>
              <a:t>dikelompokkan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d-ID" sz="2000" dirty="0"/>
              <a:t>Semakin besar tingkat kemiripan/</a:t>
            </a:r>
            <a:r>
              <a:rPr lang="id-ID" sz="2000" i="1" dirty="0"/>
              <a:t>similarity </a:t>
            </a:r>
            <a:r>
              <a:rPr lang="id-ID" sz="2000" dirty="0"/>
              <a:t>(atau homogenitas) di dalam satu</a:t>
            </a:r>
            <a:r>
              <a:rPr lang="en-US" sz="2000" dirty="0"/>
              <a:t> </a:t>
            </a:r>
            <a:r>
              <a:rPr lang="id-ID" sz="2000" dirty="0"/>
              <a:t>grup dan semakin besar tingkat perbedaan diantara grup, maka semakin baik</a:t>
            </a:r>
            <a:r>
              <a:rPr lang="en-US" sz="2000" dirty="0"/>
              <a:t> </a:t>
            </a:r>
            <a:r>
              <a:rPr lang="id-ID" sz="2000" dirty="0"/>
              <a:t>(atau lebih berbeda) </a:t>
            </a:r>
            <a:r>
              <a:rPr lang="id-ID" sz="2000" i="1" dirty="0"/>
              <a:t>clustering </a:t>
            </a:r>
            <a:r>
              <a:rPr lang="id-ID" sz="2000" dirty="0"/>
              <a:t>tersebut.</a:t>
            </a:r>
            <a:br>
              <a:rPr lang="id-ID" sz="2000" dirty="0"/>
            </a:br>
            <a:endParaRPr lang="en-US" sz="2000" dirty="0"/>
          </a:p>
          <a:p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4ABBE-5C0A-43AA-A443-0397988FA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341290"/>
            <a:ext cx="4419600" cy="198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08265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971592"/>
            <a:ext cx="8496300" cy="55240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3200" dirty="0">
                <a:latin typeface="Arial" panose="020B0604020202020204" pitchFamily="34" charset="0"/>
                <a:cs typeface="Arial" panose="020B0604020202020204" pitchFamily="34" charset="0"/>
              </a:rPr>
              <a:t>APLIKASI CLUSTERING</a:t>
            </a:r>
            <a:endParaRPr lang="id-ID" altLang="id-ID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9BFFD-6F6D-455E-89FF-415AB9AA5FF7}"/>
              </a:ext>
            </a:extLst>
          </p:cNvPr>
          <p:cNvSpPr txBox="1"/>
          <p:nvPr/>
        </p:nvSpPr>
        <p:spPr>
          <a:xfrm>
            <a:off x="1752600" y="2209801"/>
            <a:ext cx="83058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Mengelompokkan</a:t>
            </a:r>
            <a:r>
              <a:rPr lang="en-US" sz="2400" dirty="0"/>
              <a:t> </a:t>
            </a:r>
            <a:r>
              <a:rPr lang="en-US" sz="2400" dirty="0" err="1"/>
              <a:t>dokumen-dokumen</a:t>
            </a:r>
            <a:r>
              <a:rPr lang="en-US" sz="2400" dirty="0"/>
              <a:t> yang </a:t>
            </a:r>
            <a:r>
              <a:rPr lang="en-US" sz="2400" dirty="0" err="1"/>
              <a:t>relatif</a:t>
            </a:r>
            <a:r>
              <a:rPr lang="en-US" sz="2400" dirty="0"/>
              <a:t>, </a:t>
            </a:r>
            <a:r>
              <a:rPr lang="en-US" sz="2400" dirty="0" err="1"/>
              <a:t>mengelompokkan</a:t>
            </a:r>
            <a:r>
              <a:rPr lang="en-US" sz="2400" dirty="0"/>
              <a:t> gen </a:t>
            </a:r>
            <a:r>
              <a:rPr lang="en-US" sz="2400" dirty="0" err="1"/>
              <a:t>dan</a:t>
            </a:r>
            <a:r>
              <a:rPr lang="en-US" sz="2400" dirty="0"/>
              <a:t> protein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r>
              <a:rPr lang="en-US" sz="24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/>
              <a:t>Mengurangi</a:t>
            </a:r>
            <a:r>
              <a:rPr lang="en-US" sz="2400" dirty="0"/>
              <a:t> </a:t>
            </a:r>
            <a:r>
              <a:rPr lang="en-US" sz="2400" dirty="0" err="1"/>
              <a:t>ukuran</a:t>
            </a:r>
            <a:r>
              <a:rPr lang="en-US" sz="2400" dirty="0"/>
              <a:t> data yang </a:t>
            </a:r>
            <a:r>
              <a:rPr lang="en-US" sz="2400" dirty="0" err="1"/>
              <a:t>besar</a:t>
            </a:r>
            <a:endParaRPr lang="en-US" sz="2400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959598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971591"/>
            <a:ext cx="8420100" cy="93340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TIPE-TIPE </a:t>
            </a:r>
            <a:r>
              <a:rPr lang="en-US" altLang="id-ID" sz="4000" i="1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id-ID" altLang="id-ID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D07F6-77A1-442D-9E76-83C1B4E02BC1}"/>
              </a:ext>
            </a:extLst>
          </p:cNvPr>
          <p:cNvSpPr txBox="1"/>
          <p:nvPr/>
        </p:nvSpPr>
        <p:spPr>
          <a:xfrm>
            <a:off x="2209800" y="2133600"/>
            <a:ext cx="792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i="1" dirty="0"/>
              <a:t>Partitional clustering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himpunan</a:t>
            </a:r>
            <a:r>
              <a:rPr lang="en-US" sz="2400" dirty="0"/>
              <a:t> </a:t>
            </a:r>
            <a:r>
              <a:rPr lang="en-US" sz="2400" dirty="0" err="1"/>
              <a:t>obyek</a:t>
            </a:r>
            <a:r>
              <a:rPr lang="en-US" sz="2400" dirty="0"/>
              <a:t> data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sub-</a:t>
            </a:r>
            <a:r>
              <a:rPr lang="en-US" sz="2400" dirty="0" err="1"/>
              <a:t>himpunan</a:t>
            </a:r>
            <a:r>
              <a:rPr lang="en-US" sz="2400" dirty="0"/>
              <a:t> (cluster) yang </a:t>
            </a:r>
            <a:r>
              <a:rPr lang="en-US" sz="2400" dirty="0" err="1"/>
              <a:t>tidak</a:t>
            </a:r>
            <a:r>
              <a:rPr lang="en-US" sz="2400" dirty="0"/>
              <a:t> overlap, </a:t>
            </a:r>
            <a:r>
              <a:rPr lang="en-US" sz="2400" dirty="0" err="1"/>
              <a:t>sehingga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obyek</a:t>
            </a:r>
            <a:r>
              <a:rPr lang="en-US" sz="2400" dirty="0"/>
              <a:t> data </a:t>
            </a:r>
            <a:r>
              <a:rPr lang="en-US" sz="2400" dirty="0" err="1"/>
              <a:t>berada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tepat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cluster.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i="1" dirty="0"/>
              <a:t>Hierarchical clustering </a:t>
            </a:r>
            <a:r>
              <a:rPr lang="en-US" sz="2400" dirty="0" err="1"/>
              <a:t>adalah</a:t>
            </a:r>
            <a:r>
              <a:rPr lang="en-US" sz="2400" dirty="0"/>
              <a:t> cluster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subcluster</a:t>
            </a:r>
            <a:r>
              <a:rPr lang="en-US" sz="2400" dirty="0"/>
              <a:t>. </a:t>
            </a:r>
            <a:r>
              <a:rPr lang="en-US" sz="2400" dirty="0" err="1"/>
              <a:t>Himpunan</a:t>
            </a:r>
            <a:r>
              <a:rPr lang="en-US" sz="2400" dirty="0"/>
              <a:t> cluster </a:t>
            </a:r>
            <a:r>
              <a:rPr lang="en-US" sz="2400" dirty="0" err="1"/>
              <a:t>besarang</a:t>
            </a:r>
            <a:r>
              <a:rPr lang="en-US" sz="2400" dirty="0"/>
              <a:t> yang </a:t>
            </a:r>
            <a:r>
              <a:rPr lang="en-US" sz="2400" dirty="0" err="1"/>
              <a:t>diatur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tree.</a:t>
            </a:r>
            <a:endParaRPr lang="id-ID" sz="2400" i="1" dirty="0"/>
          </a:p>
        </p:txBody>
      </p:sp>
    </p:spTree>
    <p:extLst>
      <p:ext uri="{BB962C8B-B14F-4D97-AF65-F5344CB8AC3E}">
        <p14:creationId xmlns:p14="http://schemas.microsoft.com/office/powerpoint/2010/main" val="329166016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971591"/>
            <a:ext cx="8420100" cy="93340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PARTITIONAL CLUSTERING</a:t>
            </a:r>
            <a:endParaRPr lang="id-ID" altLang="id-ID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58CA0-7665-4C76-8921-720DE57B8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09800"/>
            <a:ext cx="6172200" cy="39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2166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762001"/>
            <a:ext cx="8382000" cy="1142999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  <a:endParaRPr lang="id-ID" altLang="id-ID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4C169-8E2B-4FD5-BA3C-48502E6A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67" y="2057400"/>
            <a:ext cx="580029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44740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5">
            <a:extLst>
              <a:ext uri="{FF2B5EF4-FFF2-40B4-BE49-F238E27FC236}">
                <a16:creationId xmlns:a16="http://schemas.microsoft.com/office/drawing/2014/main" id="{4D6CE157-0C63-45E6-8487-D67222A8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971591"/>
            <a:ext cx="8420100" cy="933409"/>
          </a:xfrm>
        </p:spPr>
        <p:txBody>
          <a:bodyPr>
            <a:normAutofit fontScale="90000"/>
          </a:bodyPr>
          <a:lstStyle/>
          <a:p>
            <a:pPr>
              <a:spcBef>
                <a:spcPct val="50000"/>
              </a:spcBef>
            </a:pPr>
            <a:r>
              <a:rPr lang="en-US" altLang="id-ID" sz="4000" dirty="0">
                <a:latin typeface="Arial" panose="020B0604020202020204" pitchFamily="34" charset="0"/>
                <a:cs typeface="Arial" panose="020B0604020202020204" pitchFamily="34" charset="0"/>
              </a:rPr>
              <a:t>SIMILARITY AND DISSIMILARITY BETWEEN OBJECTS</a:t>
            </a:r>
            <a:endParaRPr lang="id-ID" altLang="id-ID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04E6D-CDF7-49D3-8197-D17D38B006C0}"/>
              </a:ext>
            </a:extLst>
          </p:cNvPr>
          <p:cNvSpPr txBox="1"/>
          <p:nvPr/>
        </p:nvSpPr>
        <p:spPr>
          <a:xfrm>
            <a:off x="2019300" y="2286000"/>
            <a:ext cx="8191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kemiripan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ketidakmiripan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6768A-70A1-4C47-ADC5-AB9BA9505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382329"/>
            <a:ext cx="6781800" cy="1401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37CB96-EC97-4985-A314-729C7A15146F}"/>
              </a:ext>
            </a:extLst>
          </p:cNvPr>
          <p:cNvSpPr txBox="1"/>
          <p:nvPr/>
        </p:nvSpPr>
        <p:spPr>
          <a:xfrm>
            <a:off x="2514600" y="51054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q=1,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diukur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Manhattan distance</a:t>
            </a:r>
            <a:endParaRPr lang="id-ID" i="1" dirty="0"/>
          </a:p>
        </p:txBody>
      </p:sp>
    </p:spTree>
    <p:extLst>
      <p:ext uri="{BB962C8B-B14F-4D97-AF65-F5344CB8AC3E}">
        <p14:creationId xmlns:p14="http://schemas.microsoft.com/office/powerpoint/2010/main" val="1510272313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686</Words>
  <Application>Microsoft Office PowerPoint</Application>
  <PresentationFormat>Widescreen</PresentationFormat>
  <Paragraphs>178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Cambria Math</vt:lpstr>
      <vt:lpstr>Courier New</vt:lpstr>
      <vt:lpstr>Rockwell</vt:lpstr>
      <vt:lpstr>Wingdings</vt:lpstr>
      <vt:lpstr>Office Theme</vt:lpstr>
      <vt:lpstr>Internet of Things</vt:lpstr>
      <vt:lpstr>PowerPoint Presentation</vt:lpstr>
      <vt:lpstr>PowerPoint Presentation</vt:lpstr>
      <vt:lpstr>CLUSTERING</vt:lpstr>
      <vt:lpstr>APLIKASI CLUSTERING</vt:lpstr>
      <vt:lpstr>TIPE-TIPE CLUSTERING</vt:lpstr>
      <vt:lpstr>PARTITIONAL CLUSTERING</vt:lpstr>
      <vt:lpstr>HIERARCHICAL CLUSTERING</vt:lpstr>
      <vt:lpstr>SIMILARITY AND DISSIMILARITY BETWEEN OBJECTS</vt:lpstr>
      <vt:lpstr>SIMILARITY AND DISSIMILARITY BETWEEN OBJECTS</vt:lpstr>
      <vt:lpstr>ALGORITMA CLUSTERING</vt:lpstr>
      <vt:lpstr>K-MEANS CLUSTERING</vt:lpstr>
      <vt:lpstr>CONTOH SOAL</vt:lpstr>
      <vt:lpstr>CONTOH SOAL</vt:lpstr>
      <vt:lpstr>PowerPoint Presentation</vt:lpstr>
      <vt:lpstr>CONTOH SOAL</vt:lpstr>
      <vt:lpstr>HIERARCHICAL CLUSTERING</vt:lpstr>
      <vt:lpstr>Metode Pengelompokan Hierarki Aglomeratif</vt:lpstr>
      <vt:lpstr>Ex:</vt:lpstr>
      <vt:lpstr>Ex:</vt:lpstr>
      <vt:lpstr>Ex: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7  Uncertainty Estimation in Medical Image Deep Learning w/ Dr. Brattain</dc:title>
  <dc:creator>pds</dc:creator>
  <cp:lastModifiedBy>Gde</cp:lastModifiedBy>
  <cp:revision>25</cp:revision>
  <dcterms:created xsi:type="dcterms:W3CDTF">2024-07-11T17:06:45Z</dcterms:created>
  <dcterms:modified xsi:type="dcterms:W3CDTF">2024-08-29T10:15:10Z</dcterms:modified>
</cp:coreProperties>
</file>